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handoutMasterIdLst>
    <p:handoutMasterId r:id="rId43"/>
  </p:handoutMasterIdLst>
  <p:sldIdLst>
    <p:sldId id="294" r:id="rId2"/>
    <p:sldId id="295" r:id="rId3"/>
    <p:sldId id="297" r:id="rId4"/>
    <p:sldId id="309" r:id="rId5"/>
    <p:sldId id="256" r:id="rId6"/>
    <p:sldId id="277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2" r:id="rId25"/>
    <p:sldId id="291" r:id="rId26"/>
    <p:sldId id="257" r:id="rId27"/>
    <p:sldId id="258" r:id="rId28"/>
    <p:sldId id="259" r:id="rId29"/>
    <p:sldId id="260" r:id="rId30"/>
    <p:sldId id="303" r:id="rId31"/>
    <p:sldId id="304" r:id="rId32"/>
    <p:sldId id="305" r:id="rId33"/>
    <p:sldId id="298" r:id="rId34"/>
    <p:sldId id="299" r:id="rId35"/>
    <p:sldId id="306" r:id="rId36"/>
    <p:sldId id="300" r:id="rId37"/>
    <p:sldId id="307" r:id="rId38"/>
    <p:sldId id="308" r:id="rId39"/>
    <p:sldId id="301" r:id="rId40"/>
    <p:sldId id="302" r:id="rId41"/>
  </p:sldIdLst>
  <p:sldSz cx="9144000" cy="6858000" type="screen4x3"/>
  <p:notesSz cx="7315200" cy="12344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\Documents\PROJETOS\POSTES\10m_300daN_COMPOSICA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ANC\Desktop\TANQUE%20FW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ANC\Desktop\TANQUE%20FW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RANC\Desktop\TANQUE%20FW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RANC\Documents\PROJETOS\DORMENTES\NOVO%20DORMENTE\DORMENTE_REVIS&#195;O_4_29-01-08_4_linha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roundedCorners val="1"/>
  <c:chart>
    <c:title>
      <c:tx>
        <c:rich>
          <a:bodyPr/>
          <a:lstStyle/>
          <a:p>
            <a:pPr>
              <a:defRPr sz="152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pt-BR"/>
              <a:t>COMPOSIÇÃO DO CUSTO</a:t>
            </a:r>
          </a:p>
        </c:rich>
      </c:tx>
      <c:layout>
        <c:manualLayout>
          <c:xMode val="edge"/>
          <c:yMode val="edge"/>
          <c:x val="0.28707507813652766"/>
          <c:y val="3.888888888888889E-2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22086956521739182"/>
          <c:y val="0.24666746962066941"/>
          <c:w val="0.648695652173922"/>
          <c:h val="0.49333493924133881"/>
        </c:manualLayout>
      </c:layout>
      <c:pie3DChart>
        <c:varyColors val="1"/>
        <c:ser>
          <c:idx val="2"/>
          <c:order val="0"/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'FORMAÇÃO CUSTOS'!$A$35:$A$38</c:f>
              <c:strCache>
                <c:ptCount val="4"/>
                <c:pt idx="0">
                  <c:v>Matéria Prima</c:v>
                </c:pt>
                <c:pt idx="1">
                  <c:v>Mão de obra</c:v>
                </c:pt>
                <c:pt idx="2">
                  <c:v>Custos Fixos</c:v>
                </c:pt>
                <c:pt idx="3">
                  <c:v>Custo máquina</c:v>
                </c:pt>
              </c:strCache>
            </c:strRef>
          </c:cat>
          <c:val>
            <c:numRef>
              <c:f>'FORMAÇÃO CUSTOS'!$D$35:$D$38</c:f>
              <c:numCache>
                <c:formatCode>"R$"#,##0.00</c:formatCode>
                <c:ptCount val="4"/>
                <c:pt idx="0">
                  <c:v>672.22271405263803</c:v>
                </c:pt>
                <c:pt idx="1">
                  <c:v>32.449427754071095</c:v>
                </c:pt>
                <c:pt idx="2">
                  <c:v>40.584415584415574</c:v>
                </c:pt>
                <c:pt idx="3">
                  <c:v>4.4557306138636834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1130433227362772"/>
          <c:y val="0.87333613298337764"/>
          <c:w val="0.78434783386319074"/>
          <c:h val="8.3333683289588803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5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pt-BR"/>
        </a:p>
      </c:txPr>
    </c:legend>
    <c:plotVisOnly val="1"/>
    <c:dispBlanksAs val="zero"/>
  </c:chart>
  <c:spPr>
    <a:solidFill>
      <a:srgbClr val="CCFFFF"/>
    </a:solidFill>
    <a:ln w="38100">
      <a:solidFill>
        <a:srgbClr val="0000FF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2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FILAMENT WINDING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'FORMAÇÃO CUSTOS'!$A$35:$A$38</c:f>
              <c:strCache>
                <c:ptCount val="4"/>
                <c:pt idx="0">
                  <c:v>Matéria Prima</c:v>
                </c:pt>
                <c:pt idx="1">
                  <c:v>Mão de obra</c:v>
                </c:pt>
                <c:pt idx="2">
                  <c:v>Custos Fixos</c:v>
                </c:pt>
                <c:pt idx="3">
                  <c:v>Custo máquina</c:v>
                </c:pt>
              </c:strCache>
            </c:strRef>
          </c:cat>
          <c:val>
            <c:numRef>
              <c:f>'FORMAÇÃO CUSTOS'!$B$35:$B$38</c:f>
              <c:numCache>
                <c:formatCode>"R$"#,##0.00</c:formatCode>
                <c:ptCount val="4"/>
                <c:pt idx="0">
                  <c:v>1888.7392022529452</c:v>
                </c:pt>
                <c:pt idx="1">
                  <c:v>66.247689731449327</c:v>
                </c:pt>
                <c:pt idx="2">
                  <c:v>405.84415584415575</c:v>
                </c:pt>
                <c:pt idx="3">
                  <c:v>52.874416455103393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MANTAS E TECIDOS</a:t>
            </a:r>
          </a:p>
        </c:rich>
      </c:tx>
      <c:layout>
        <c:manualLayout>
          <c:xMode val="edge"/>
          <c:yMode val="edge"/>
          <c:x val="0.29430555555555582"/>
          <c:y val="0"/>
        </c:manualLayout>
      </c:layout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COMPARAÇÃO!$J$29:$J$31</c:f>
              <c:strCache>
                <c:ptCount val="3"/>
                <c:pt idx="0">
                  <c:v>Matéria prima</c:v>
                </c:pt>
                <c:pt idx="1">
                  <c:v> Mão de obra</c:v>
                </c:pt>
                <c:pt idx="2">
                  <c:v>Custos Fixos</c:v>
                </c:pt>
              </c:strCache>
            </c:strRef>
          </c:cat>
          <c:val>
            <c:numRef>
              <c:f>COMPARAÇÃO!$K$29:$K$31</c:f>
              <c:numCache>
                <c:formatCode>"R$"\ #,##0.00</c:formatCode>
                <c:ptCount val="3"/>
                <c:pt idx="0">
                  <c:v>2067.1713040042869</c:v>
                </c:pt>
                <c:pt idx="1">
                  <c:v>1104.9376663852581</c:v>
                </c:pt>
                <c:pt idx="2">
                  <c:v>3320.3124999999995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4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/>
              <a:t>MANTAS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Lbls>
            <c:showPercent val="1"/>
            <c:showLeaderLines val="1"/>
          </c:dLbls>
          <c:cat>
            <c:strRef>
              <c:f>COMPARAÇÃO!$M$29:$M$31</c:f>
              <c:strCache>
                <c:ptCount val="3"/>
                <c:pt idx="0">
                  <c:v>Matéria prima</c:v>
                </c:pt>
                <c:pt idx="1">
                  <c:v>Mão de obra</c:v>
                </c:pt>
                <c:pt idx="2">
                  <c:v>Custos Fixos</c:v>
                </c:pt>
              </c:strCache>
            </c:strRef>
          </c:cat>
          <c:val>
            <c:numRef>
              <c:f>COMPARAÇÃO!$N$29:$N$31</c:f>
              <c:numCache>
                <c:formatCode>"R$"\ #,##0.00</c:formatCode>
                <c:ptCount val="3"/>
                <c:pt idx="0">
                  <c:v>2173.1812065070162</c:v>
                </c:pt>
                <c:pt idx="1">
                  <c:v>1160.9422742658048</c:v>
                </c:pt>
                <c:pt idx="2">
                  <c:v>3488.991477272737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roundedCorners val="1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pt-BR"/>
              <a:t>COMPOSIÇÃO DO CUSTO</a:t>
            </a:r>
          </a:p>
        </c:rich>
      </c:tx>
      <c:layout>
        <c:manualLayout>
          <c:xMode val="edge"/>
          <c:yMode val="edge"/>
          <c:x val="0.35159986189845138"/>
          <c:y val="2.4999868327495848E-2"/>
        </c:manualLayout>
      </c:layout>
      <c:spPr>
        <a:noFill/>
        <a:ln w="25400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2829327334495963"/>
          <c:y val="0.17083402845877466"/>
          <c:w val="0.47193638130054177"/>
          <c:h val="0.67916943021415421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1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2"/>
            <c:spPr>
              <a:solidFill>
                <a:srgbClr val="FFFFCC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spPr>
              <a:solidFill>
                <a:srgbClr val="CCFF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4"/>
            <c:spPr>
              <a:solidFill>
                <a:srgbClr val="6600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pt-BR"/>
              </a:p>
            </c:txPr>
            <c:showPercent val="1"/>
            <c:showLeaderLines val="1"/>
          </c:dLbls>
          <c:cat>
            <c:strRef>
              <c:f>VIABILIDADE!$A$113:$A$117</c:f>
              <c:strCache>
                <c:ptCount val="5"/>
                <c:pt idx="0">
                  <c:v>Matéria prima</c:v>
                </c:pt>
                <c:pt idx="1">
                  <c:v>Mão de obra direta</c:v>
                </c:pt>
                <c:pt idx="2">
                  <c:v>Custos indiretos</c:v>
                </c:pt>
                <c:pt idx="3">
                  <c:v>Depreciação equipamentos</c:v>
                </c:pt>
                <c:pt idx="4">
                  <c:v>Comercialização</c:v>
                </c:pt>
              </c:strCache>
            </c:strRef>
          </c:cat>
          <c:val>
            <c:numRef>
              <c:f>VIABILIDADE!$B$113:$B$117</c:f>
              <c:numCache>
                <c:formatCode>0.0%</c:formatCode>
                <c:ptCount val="5"/>
                <c:pt idx="0">
                  <c:v>0.8698570443214646</c:v>
                </c:pt>
                <c:pt idx="1">
                  <c:v>3.8477671107140475E-2</c:v>
                </c:pt>
                <c:pt idx="2">
                  <c:v>2.6760332879701889E-3</c:v>
                </c:pt>
                <c:pt idx="3">
                  <c:v>4.7401670343408548E-3</c:v>
                </c:pt>
                <c:pt idx="4">
                  <c:v>4.5787545787545791E-2</c:v>
                </c:pt>
              </c:numCache>
            </c:numRef>
          </c:val>
        </c:ser>
        <c:dLbls>
          <c:showPercent val="1"/>
        </c:dLbls>
      </c:pie3D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19816748279599408"/>
          <c:y val="0.7724393648118395"/>
          <c:w val="0.65169363730523922"/>
          <c:h val="0.1983978089695308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pt-BR"/>
        </a:p>
      </c:txPr>
    </c:legend>
    <c:plotVisOnly val="1"/>
    <c:dispBlanksAs val="zero"/>
  </c:chart>
  <c:spPr>
    <a:solidFill>
      <a:srgbClr val="FFFFFF"/>
    </a:solidFill>
    <a:ln w="25400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0.87298</cdr:x>
      <cdr:y>0.21137</cdr:y>
    </cdr:from>
    <cdr:to>
      <cdr:x>0.87977</cdr:x>
      <cdr:y>0.22743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878831" y="601982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44E06BE5-25A7-44C8-AB79-AF84E9339FD7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587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41F69B80-8232-416C-8F98-CC1DCC29CE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90C19034-6522-43D2-B524-F0B153D67A98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925513"/>
            <a:ext cx="6172200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330" tIns="56164" rIns="112330" bIns="56164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1" y="5863591"/>
            <a:ext cx="5852160" cy="5554981"/>
          </a:xfrm>
          <a:prstGeom prst="rect">
            <a:avLst/>
          </a:prstGeom>
        </p:spPr>
        <p:txBody>
          <a:bodyPr vert="horz" lIns="112330" tIns="56164" rIns="112330" bIns="5616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11725038"/>
            <a:ext cx="3169920" cy="617221"/>
          </a:xfrm>
          <a:prstGeom prst="rect">
            <a:avLst/>
          </a:prstGeom>
        </p:spPr>
        <p:txBody>
          <a:bodyPr vert="horz" lIns="112330" tIns="56164" rIns="112330" bIns="561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latin typeface="+mn-lt"/>
                <a:cs typeface="+mn-cs"/>
              </a:defRPr>
            </a:lvl1pPr>
          </a:lstStyle>
          <a:p>
            <a:pPr>
              <a:defRPr/>
            </a:pPr>
            <a:fld id="{5A98A862-5F51-4391-99D9-F0B72515A3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63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35547-87A6-4889-9074-CDA411E3892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smtClean="0"/>
          </a:p>
        </p:txBody>
      </p:sp>
      <p:sp>
        <p:nvSpPr>
          <p:cNvPr id="16389" name="Espaço Reservado para Rodapé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9FD9-1313-4366-9FD3-1A3ABA6B7404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6D17-F24D-4145-8726-438887BF54B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5A2F4-6F83-4AF5-9F4C-8F661A436882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64198-D39D-494B-8DDB-237293AEE7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DB25-5017-4EBA-9E2C-46E87040D9D6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D49A-46C7-4708-BC44-5FFEA51E41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A4B8-0EC5-4879-8044-7C3B276B9EA0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A2C06-9F57-4478-B2D6-66264A5F91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C88D-7E41-4F96-8686-AF28E6885E4F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5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49A57-7B6E-44DD-8F64-AB20D37C16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D2793-A990-4F32-BB31-905A3875283C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A21F-29E9-4957-85B0-818E2F3660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26CB1-A4FB-4E1B-83AA-8BD79B37401F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8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98FEA-0CA2-429A-8017-53035CAEAC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97F4E-3E1C-4D03-8DA6-DB71C6A4F185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4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5EBF-9249-4F23-B329-D408880D8E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033EE-BE55-4C0F-BB1D-1757B6C5F22E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3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E5DC3-63A2-47DA-9A35-9937995388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62833-729A-439D-86E3-9CC8971EF059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6" name="Espaço Reservado para Rodapé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60A5-A6DC-49AC-966E-D098DC0C1F6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com Único Canto Aparado e Arredondado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ângulo retângulo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a liv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D904A-B8AC-495E-966E-CD18F8F20F70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10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4F8B0-FDD9-48DF-A81D-59C3B99E1D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ço Reservado para Títu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  <a:endParaRPr lang="en-US" smtClean="0"/>
          </a:p>
        </p:txBody>
      </p:sp>
      <p:sp>
        <p:nvSpPr>
          <p:cNvPr id="1029" name="Espaço Reservado para Tex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8FA753-BEAE-4178-815B-3991EA2DCA7A}" type="datetimeFigureOut">
              <a:rPr lang="pt-BR"/>
              <a:pPr>
                <a:defRPr/>
              </a:pPr>
              <a:t>24/09/2013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5A73DA-94B5-43CA-8BC0-724BEFA62B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1033" name="Gru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9" r:id="rId9"/>
    <p:sldLayoutId id="2147483717" r:id="rId10"/>
    <p:sldLayoutId id="214748371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3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fjxcarvalho@ibcomposites.com.br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9" descr="Nova imagem CRV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13" descr="Tanque alumar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1399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5" descr="amostra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1950" y="3429000"/>
            <a:ext cx="24320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7" descr="amostra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484784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0"/>
            <a:ext cx="2854325" cy="1708150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Imagem 7" descr="MAQUINA fwIBCo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3573016"/>
            <a:ext cx="2211710" cy="2948947"/>
          </a:xfrm>
          <a:prstGeom prst="rect">
            <a:avLst/>
          </a:prstGeom>
        </p:spPr>
      </p:pic>
      <p:pic>
        <p:nvPicPr>
          <p:cNvPr id="9" name="Imagem 8" descr="FABRICATI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3933056"/>
            <a:ext cx="1944216" cy="23297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45263" y="0"/>
            <a:ext cx="2598737" cy="15541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" name="Picture 6" descr="DSC0714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941396"/>
            <a:ext cx="2555776" cy="19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9" descr="LOGO%20IBCOM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916" y="5157192"/>
            <a:ext cx="230808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3728" y="1484784"/>
            <a:ext cx="324961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179512" y="1196752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bg1"/>
                </a:solidFill>
              </a:rPr>
              <a:t>TECNOLOGIA SOB MEDIDA PARA SUA EMPRESA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1" y="980728"/>
            <a:ext cx="9032808" cy="498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822407" cy="564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6632"/>
            <a:ext cx="799288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87338"/>
            <a:ext cx="7776863" cy="558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2905"/>
            <a:ext cx="7704855" cy="56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7270"/>
            <a:ext cx="7272808" cy="5744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20880" cy="567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0787"/>
            <a:ext cx="7848872" cy="577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4726"/>
            <a:ext cx="8103060" cy="555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7920879" cy="580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7" descr="amostra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84784"/>
            <a:ext cx="2663825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15" descr="amostr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96952"/>
            <a:ext cx="243205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DSC071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0"/>
            <a:ext cx="2555776" cy="1916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3" descr="Tanque alumar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420888"/>
            <a:ext cx="21399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FABRICA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2276872"/>
            <a:ext cx="1944216" cy="2329755"/>
          </a:xfrm>
          <a:prstGeom prst="rect">
            <a:avLst/>
          </a:prstGeom>
        </p:spPr>
      </p:pic>
      <p:pic>
        <p:nvPicPr>
          <p:cNvPr id="7" name="Imagem 6" descr="img0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0"/>
            <a:ext cx="3028186" cy="2097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 descr="img01.png"/>
          <p:cNvPicPr>
            <a:picLocks noChangeAspect="1"/>
          </p:cNvPicPr>
          <p:nvPr/>
        </p:nvPicPr>
        <p:blipFill>
          <a:blip r:embed="rId8" cstate="print">
            <a:lum contrast="16000"/>
          </a:blip>
          <a:stretch>
            <a:fillRect/>
          </a:stretch>
        </p:blipFill>
        <p:spPr>
          <a:xfrm>
            <a:off x="4139953" y="4631682"/>
            <a:ext cx="2592288" cy="22263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 descr="img01.png"/>
          <p:cNvPicPr>
            <a:picLocks noChangeAspect="1"/>
          </p:cNvPicPr>
          <p:nvPr/>
        </p:nvPicPr>
        <p:blipFill>
          <a:blip r:embed="rId9" cstate="print">
            <a:lum bright="10000" contrast="12000"/>
          </a:blip>
          <a:stretch>
            <a:fillRect/>
          </a:stretch>
        </p:blipFill>
        <p:spPr>
          <a:xfrm>
            <a:off x="0" y="0"/>
            <a:ext cx="2921460" cy="2509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Z:\Fotos Clientes\CSN\OS 026-11 Flanges de 2 e 4\DSC045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725144"/>
            <a:ext cx="2993396" cy="230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9" descr="LOGO%20IBCOM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35916" y="5157192"/>
            <a:ext cx="230808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323528" y="836712"/>
            <a:ext cx="864096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</a:rPr>
              <a:t> DESENVOLVIMENTO  DE PRODUTOS E PROCESSOS E EQUIPAMENTOS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>
                <a:solidFill>
                  <a:srgbClr val="FFFF00"/>
                </a:solidFill>
              </a:rPr>
              <a:t>  Projetos </a:t>
            </a:r>
            <a:r>
              <a:rPr lang="pt-BR" dirty="0" err="1" smtClean="0">
                <a:solidFill>
                  <a:srgbClr val="FFFF00"/>
                </a:solidFill>
              </a:rPr>
              <a:t>Turn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dirty="0" err="1" smtClean="0">
                <a:solidFill>
                  <a:srgbClr val="FFFF00"/>
                </a:solidFill>
              </a:rPr>
              <a:t>Key</a:t>
            </a:r>
            <a:endParaRPr lang="pt-BR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>
                <a:solidFill>
                  <a:srgbClr val="FFFF00"/>
                </a:solidFill>
              </a:rPr>
              <a:t>  Assessoria na otimização de produtos e processos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>
                <a:solidFill>
                  <a:srgbClr val="FFFF00"/>
                </a:solidFill>
              </a:rPr>
              <a:t> Assessoria na certificação de produtos</a:t>
            </a:r>
          </a:p>
          <a:p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  </a:t>
            </a:r>
            <a:r>
              <a:rPr lang="pt-BR" b="1" dirty="0" smtClean="0">
                <a:solidFill>
                  <a:srgbClr val="FFFF00"/>
                </a:solidFill>
              </a:rPr>
              <a:t>CÁLCULO ESTRUTURAL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/>
              <a:t> </a:t>
            </a:r>
            <a:r>
              <a:rPr lang="pt-BR" dirty="0" smtClean="0">
                <a:solidFill>
                  <a:srgbClr val="FFFF00"/>
                </a:solidFill>
              </a:rPr>
              <a:t>Estruturas em compósitos, tanques, tubulações etc. </a:t>
            </a:r>
          </a:p>
          <a:p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</a:rPr>
              <a:t>TREINAMENTO EMPRESARIAL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>
                <a:solidFill>
                  <a:srgbClr val="FFFF00"/>
                </a:solidFill>
              </a:rPr>
              <a:t>  Auditoria Técnica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pt-BR" dirty="0" smtClean="0">
                <a:solidFill>
                  <a:srgbClr val="FFFF00"/>
                </a:solidFill>
              </a:rPr>
              <a:t>  Cursos In </a:t>
            </a:r>
            <a:r>
              <a:rPr lang="pt-BR" dirty="0" err="1" smtClean="0">
                <a:solidFill>
                  <a:srgbClr val="FFFF00"/>
                </a:solidFill>
              </a:rPr>
              <a:t>Company</a:t>
            </a:r>
            <a:endParaRPr lang="pt-BR" dirty="0" smtClean="0">
              <a:solidFill>
                <a:srgbClr val="FFFF00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92228E-6 L 5.55556E-7 -1.92228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92228E-6 L 5.55556E-7 -1.92228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92228E-6 L 5.55556E-7 -1.92228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85813"/>
            <a:ext cx="784887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9288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1802"/>
            <a:ext cx="7920880" cy="585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323528" y="188640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A TECNOLOGIA  IBCom PARA PRODUÇÃO DE POSTES EM COMPÓSITOS</a:t>
            </a:r>
            <a:endParaRPr lang="pt-BR" sz="3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43608" y="2204864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1 - PROJETO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Através de um programa de cálculo estrutural especialmente desenvolvido  para  postes cônicos que possibilita  uma determinação precisa dos ângulos de enrolamento das fibras , chegando a um desempenho estrutural otimizado 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971600" y="3789040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FF00"/>
                </a:solidFill>
              </a:rPr>
              <a:t>2 – PRODUÇÃO</a:t>
            </a:r>
          </a:p>
          <a:p>
            <a:r>
              <a:rPr lang="pt-BR" dirty="0" smtClean="0">
                <a:solidFill>
                  <a:srgbClr val="FFFF00"/>
                </a:solidFill>
              </a:rPr>
              <a:t>Produzido com um equipamento de Filament Winding CNC tecnologia IBCom,  com 4 eixos programáveis que permite um perfeito enrolamento com ângulo constante, garantindo o desempenho estrutural determinado pelo projeto</a:t>
            </a:r>
            <a:r>
              <a:rPr lang="pt-BR" b="1" dirty="0" smtClean="0">
                <a:solidFill>
                  <a:srgbClr val="FFFF00"/>
                </a:solidFill>
              </a:rPr>
              <a:t>.</a:t>
            </a:r>
            <a:endParaRPr lang="pt-B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2195736" y="188640"/>
            <a:ext cx="289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POSTES IBCom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836712"/>
            <a:ext cx="8045792" cy="872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Os postes tecnologia IBCom atendem à  Norma  ASTM D 4923 </a:t>
            </a:r>
            <a:br>
              <a:rPr lang="pt-BR" dirty="0" smtClean="0"/>
            </a:br>
            <a:r>
              <a:rPr lang="pt-BR" dirty="0" smtClean="0"/>
              <a:t> e as especificações  técnicas de todas as distribuidoras de energia no Brasil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916832"/>
            <a:ext cx="2203310" cy="13175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16832"/>
            <a:ext cx="2268892" cy="1368152"/>
          </a:xfrm>
          <a:prstGeom prst="rect">
            <a:avLst/>
          </a:prstGeom>
          <a:solidFill>
            <a:srgbClr val="FFFFFF"/>
          </a:solidFill>
          <a:ln w="63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2" name="Imagem 11" descr="MAQUINA fwIBC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1772817"/>
            <a:ext cx="3240360" cy="432048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3923928" y="3861048"/>
            <a:ext cx="5040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Equipamento de Filament  </a:t>
            </a:r>
            <a:r>
              <a:rPr lang="pt-BR" dirty="0" err="1" smtClean="0"/>
              <a:t>Winding-FW</a:t>
            </a:r>
            <a:r>
              <a:rPr lang="pt-BR" dirty="0" smtClean="0"/>
              <a:t> 4/1200/13000 CNC</a:t>
            </a:r>
          </a:p>
          <a:p>
            <a:r>
              <a:rPr lang="pt-BR" dirty="0" smtClean="0"/>
              <a:t>Comprimento  útil: 13000 mm</a:t>
            </a:r>
          </a:p>
          <a:p>
            <a:r>
              <a:rPr lang="pt-BR" dirty="0" smtClean="0"/>
              <a:t>Diâmetro </a:t>
            </a:r>
            <a:r>
              <a:rPr lang="pt-BR" dirty="0" err="1" smtClean="0"/>
              <a:t>max</a:t>
            </a:r>
            <a:r>
              <a:rPr lang="pt-BR" dirty="0" smtClean="0"/>
              <a:t>: 1200 mm</a:t>
            </a:r>
          </a:p>
          <a:p>
            <a:r>
              <a:rPr lang="pt-BR" dirty="0" smtClean="0"/>
              <a:t>4 eixos programáveis</a:t>
            </a:r>
          </a:p>
          <a:p>
            <a:r>
              <a:rPr lang="pt-BR" dirty="0" smtClean="0"/>
              <a:t> 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395536" y="0"/>
            <a:ext cx="8352928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rgbClr val="FFFF00"/>
                </a:solidFill>
              </a:rPr>
              <a:t>COMPARAÇÃO DOS POSTES EM COMPÓSITOS UTILIZADOS PELA  CELPA NO PROJETO IGARAPÉ MIRI E OS POSTES PRODUZIDOS COM A TECNOLOGIA IBCom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220486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FF00"/>
                </a:solidFill>
              </a:rPr>
              <a:t>ESPECIFICAÇÃO: Postes com 10 metros de comprimento para carga de ensaio de  300 </a:t>
            </a:r>
            <a:r>
              <a:rPr lang="pt-BR" b="1" dirty="0" err="1" smtClean="0">
                <a:solidFill>
                  <a:srgbClr val="FFFF00"/>
                </a:solidFill>
              </a:rPr>
              <a:t>daN</a:t>
            </a:r>
            <a:r>
              <a:rPr lang="pt-BR" b="1" dirty="0" smtClean="0">
                <a:solidFill>
                  <a:srgbClr val="FFFF00"/>
                </a:solidFill>
              </a:rPr>
              <a:t> (Postes 10/300</a:t>
            </a:r>
            <a:r>
              <a:rPr lang="pt-BR" dirty="0" smtClean="0"/>
              <a:t>)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611560" y="3068960"/>
          <a:ext cx="7848872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477"/>
                <a:gridCol w="1593477"/>
                <a:gridCol w="1805601"/>
                <a:gridCol w="285631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CONCRETO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COMPÓSITOS  COELPA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COMPÓSITOS IBCom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CUSTO UNITÁRIO R$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R$ 505,00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R$ 1224,00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R$ 982,00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PÊSO </a:t>
                      </a:r>
                      <a:r>
                        <a:rPr lang="pt-BR" baseline="0" dirty="0" smtClean="0"/>
                        <a:t> kg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990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130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114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101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102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103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4099" name="CaixaDeTexto 7"/>
          <p:cNvSpPr txBox="1">
            <a:spLocks noChangeArrowheads="1"/>
          </p:cNvSpPr>
          <p:nvPr/>
        </p:nvSpPr>
        <p:spPr bwMode="auto">
          <a:xfrm>
            <a:off x="827584" y="260648"/>
            <a:ext cx="67675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Constantia" pitchFamily="18" charset="0"/>
              </a:rPr>
              <a:t>CARACTERÍSTICAS DO </a:t>
            </a:r>
            <a:r>
              <a:rPr lang="pt-BR" sz="3200" b="1" dirty="0" smtClean="0">
                <a:solidFill>
                  <a:srgbClr val="FFFF00"/>
                </a:solidFill>
                <a:latin typeface="Constantia" pitchFamily="18" charset="0"/>
              </a:rPr>
              <a:t>POSTE 10/300 IBCom</a:t>
            </a:r>
            <a:endParaRPr lang="pt-BR" sz="3200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sp>
        <p:nvSpPr>
          <p:cNvPr id="4100" name="CaixaDeTexto 8"/>
          <p:cNvSpPr txBox="1">
            <a:spLocks noChangeArrowheads="1"/>
          </p:cNvSpPr>
          <p:nvPr/>
        </p:nvSpPr>
        <p:spPr bwMode="auto">
          <a:xfrm>
            <a:off x="179388" y="1844675"/>
            <a:ext cx="8569325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dirty="0">
                <a:latin typeface="Constantia" pitchFamily="18" charset="0"/>
              </a:rPr>
              <a:t>Comprimento total:			</a:t>
            </a:r>
            <a:r>
              <a:rPr lang="pt-BR" sz="2400" dirty="0" smtClean="0">
                <a:latin typeface="Constantia" pitchFamily="18" charset="0"/>
              </a:rPr>
              <a:t>10000 </a:t>
            </a:r>
            <a:r>
              <a:rPr lang="pt-BR" sz="2400" dirty="0">
                <a:latin typeface="Constantia" pitchFamily="18" charset="0"/>
              </a:rPr>
              <a:t>mm</a:t>
            </a:r>
          </a:p>
          <a:p>
            <a:r>
              <a:rPr lang="pt-BR" sz="2400" dirty="0">
                <a:latin typeface="Constantia" pitchFamily="18" charset="0"/>
              </a:rPr>
              <a:t>Diâmetro na base: 			</a:t>
            </a:r>
            <a:r>
              <a:rPr lang="pt-BR" sz="2400" dirty="0" smtClean="0">
                <a:latin typeface="Constantia" pitchFamily="18" charset="0"/>
              </a:rPr>
              <a:t>370 </a:t>
            </a:r>
            <a:r>
              <a:rPr lang="pt-BR" sz="2400" dirty="0">
                <a:latin typeface="Constantia" pitchFamily="18" charset="0"/>
              </a:rPr>
              <a:t>mm</a:t>
            </a:r>
          </a:p>
          <a:p>
            <a:r>
              <a:rPr lang="pt-BR" sz="2400" dirty="0">
                <a:latin typeface="Constantia" pitchFamily="18" charset="0"/>
              </a:rPr>
              <a:t>Diâmetro no topo:			</a:t>
            </a:r>
            <a:r>
              <a:rPr lang="pt-BR" sz="2400" dirty="0" smtClean="0">
                <a:latin typeface="Constantia" pitchFamily="18" charset="0"/>
              </a:rPr>
              <a:t>160 </a:t>
            </a:r>
            <a:r>
              <a:rPr lang="pt-BR" sz="2400" dirty="0">
                <a:latin typeface="Constantia" pitchFamily="18" charset="0"/>
              </a:rPr>
              <a:t>mm</a:t>
            </a:r>
          </a:p>
          <a:p>
            <a:r>
              <a:rPr lang="pt-BR" sz="2400" dirty="0">
                <a:latin typeface="Constantia" pitchFamily="18" charset="0"/>
              </a:rPr>
              <a:t>Comprimento enterrado:		</a:t>
            </a:r>
            <a:r>
              <a:rPr lang="pt-BR" sz="2400" dirty="0" smtClean="0">
                <a:latin typeface="Constantia" pitchFamily="18" charset="0"/>
              </a:rPr>
              <a:t>1600 </a:t>
            </a:r>
            <a:r>
              <a:rPr lang="pt-BR" sz="2400" dirty="0">
                <a:latin typeface="Constantia" pitchFamily="18" charset="0"/>
              </a:rPr>
              <a:t>mm</a:t>
            </a:r>
          </a:p>
          <a:p>
            <a:r>
              <a:rPr lang="pt-BR" sz="2400" dirty="0">
                <a:latin typeface="Constantia" pitchFamily="18" charset="0"/>
              </a:rPr>
              <a:t>Carga de ensaio: 			300 </a:t>
            </a:r>
            <a:r>
              <a:rPr lang="pt-BR" sz="2400" dirty="0" err="1">
                <a:latin typeface="Constantia" pitchFamily="18" charset="0"/>
              </a:rPr>
              <a:t>daN</a:t>
            </a:r>
            <a:r>
              <a:rPr lang="pt-BR" sz="2400" dirty="0">
                <a:latin typeface="Constantia" pitchFamily="18" charset="0"/>
              </a:rPr>
              <a:t> aplicada a 1100 mm 					do topo	</a:t>
            </a:r>
          </a:p>
          <a:p>
            <a:r>
              <a:rPr lang="pt-BR" sz="2400" dirty="0">
                <a:latin typeface="Constantia" pitchFamily="18" charset="0"/>
              </a:rPr>
              <a:t>Deformação máxima admissível:	5% do comprimento</a:t>
            </a:r>
          </a:p>
          <a:p>
            <a:endParaRPr lang="pt-BR" sz="2400" dirty="0">
              <a:latin typeface="Constantia" pitchFamily="18" charset="0"/>
            </a:endParaRPr>
          </a:p>
          <a:p>
            <a:r>
              <a:rPr lang="pt-BR" sz="2400" dirty="0">
                <a:latin typeface="Constantia" pitchFamily="18" charset="0"/>
              </a:rPr>
              <a:t>Peso do poste:			</a:t>
            </a:r>
            <a:r>
              <a:rPr lang="pt-BR" sz="2400" dirty="0" smtClean="0">
                <a:latin typeface="Constantia" pitchFamily="18" charset="0"/>
              </a:rPr>
              <a:t>114 </a:t>
            </a:r>
            <a:r>
              <a:rPr lang="pt-BR" sz="2400" dirty="0">
                <a:latin typeface="Constantia" pitchFamily="18" charset="0"/>
              </a:rPr>
              <a:t>kg</a:t>
            </a:r>
          </a:p>
          <a:p>
            <a:endParaRPr lang="pt-BR" dirty="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3600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1" dirty="0" smtClean="0">
                <a:solidFill>
                  <a:srgbClr val="FFFF00"/>
                </a:solidFill>
              </a:rPr>
              <a:t>PRODUTIVIDADE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5123" name="CaixaDeTexto 2"/>
          <p:cNvSpPr txBox="1">
            <a:spLocks noChangeArrowheads="1"/>
          </p:cNvSpPr>
          <p:nvPr/>
        </p:nvSpPr>
        <p:spPr bwMode="auto">
          <a:xfrm>
            <a:off x="1403350" y="765175"/>
            <a:ext cx="59769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pt-BR" sz="2400" dirty="0">
                <a:latin typeface="Constantia" pitchFamily="18" charset="0"/>
              </a:rPr>
              <a:t>Turnos por dia:		4</a:t>
            </a:r>
          </a:p>
          <a:p>
            <a:pPr marL="514350" indent="-514350"/>
            <a:r>
              <a:rPr lang="pt-BR" sz="2400" dirty="0">
                <a:latin typeface="Constantia" pitchFamily="18" charset="0"/>
              </a:rPr>
              <a:t>Horas por turno:		5,25</a:t>
            </a:r>
          </a:p>
          <a:p>
            <a:pPr marL="514350" indent="-514350"/>
            <a:r>
              <a:rPr lang="pt-BR" sz="2400" dirty="0">
                <a:latin typeface="Constantia" pitchFamily="18" charset="0"/>
              </a:rPr>
              <a:t>Horas por mês:		462</a:t>
            </a:r>
            <a:endParaRPr lang="pt-BR" sz="2800" dirty="0">
              <a:latin typeface="Constantia" pitchFamily="18" charset="0"/>
            </a:endParaRPr>
          </a:p>
          <a:p>
            <a:pPr marL="514350" indent="-514350">
              <a:buFontTx/>
              <a:buAutoNum type="arabicPlain" startAt="4"/>
            </a:pPr>
            <a:endParaRPr lang="pt-BR" sz="2800" dirty="0">
              <a:latin typeface="Constantia" pitchFamily="18" charset="0"/>
            </a:endParaRPr>
          </a:p>
        </p:txBody>
      </p:sp>
      <p:grpSp>
        <p:nvGrpSpPr>
          <p:cNvPr id="5124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5152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153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154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5125" name="CaixaDeTexto 9"/>
          <p:cNvSpPr txBox="1">
            <a:spLocks noChangeArrowheads="1"/>
          </p:cNvSpPr>
          <p:nvPr/>
        </p:nvSpPr>
        <p:spPr bwMode="auto">
          <a:xfrm>
            <a:off x="1042988" y="2492375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39552" y="2636912"/>
          <a:ext cx="7200800" cy="250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  <a:gridCol w="2736304"/>
              </a:tblGrid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Capacidade Produtiva máxima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12,6 kg/</a:t>
                      </a:r>
                      <a:r>
                        <a:rPr lang="pt-BR" sz="3200" dirty="0" err="1" smtClean="0"/>
                        <a:t>min</a:t>
                      </a:r>
                      <a:endParaRPr lang="pt-BR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3200" dirty="0" smtClean="0"/>
                        <a:t>Produção de postes por hora (10/300)</a:t>
                      </a:r>
                      <a:endParaRPr lang="pt-BR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/>
                        <a:t>4</a:t>
                      </a:r>
                      <a:endParaRPr lang="pt-BR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05800" cy="49266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dirty="0" smtClean="0"/>
              <a:t>FORMAÇÃO DO CUSTO DO POSTE</a:t>
            </a:r>
            <a:endParaRPr lang="pt-BR" sz="3600" dirty="0"/>
          </a:p>
        </p:txBody>
      </p:sp>
      <p:grpSp>
        <p:nvGrpSpPr>
          <p:cNvPr id="6147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6169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170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171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547813" y="1052513"/>
          <a:ext cx="5256584" cy="2592288"/>
        </p:xfrm>
        <a:graphic>
          <a:graphicData uri="http://schemas.openxmlformats.org/drawingml/2006/table">
            <a:tbl>
              <a:tblPr/>
              <a:tblGrid>
                <a:gridCol w="3194055"/>
                <a:gridCol w="2062529"/>
              </a:tblGrid>
              <a:tr h="50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 dirty="0">
                          <a:solidFill>
                            <a:schemeClr val="bg1"/>
                          </a:solidFill>
                          <a:latin typeface="Times New Roman"/>
                        </a:rPr>
                        <a:t>Matéria Prima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R$672,22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Mão de obra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R$32,45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2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Custos Fixos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R$40,58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228">
                <a:tc>
                  <a:txBody>
                    <a:bodyPr/>
                    <a:lstStyle/>
                    <a:p>
                      <a:pPr algn="l" fontAlgn="ctr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Custo máquina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R$4,46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39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0" i="0" u="none" strike="noStrike">
                          <a:solidFill>
                            <a:schemeClr val="bg1"/>
                          </a:solidFill>
                          <a:latin typeface="Times New Roman"/>
                        </a:rPr>
                        <a:t>Custo do poste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 smtClean="0">
                          <a:solidFill>
                            <a:schemeClr val="bg1"/>
                          </a:solidFill>
                          <a:latin typeface="Times New Roman"/>
                        </a:rPr>
                        <a:t>R$749,71</a:t>
                      </a:r>
                      <a:endParaRPr lang="pt-BR" sz="2800" b="0" i="0" u="none" strike="noStrike" dirty="0">
                        <a:solidFill>
                          <a:schemeClr val="bg1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hart 1"/>
          <p:cNvGraphicFramePr>
            <a:graphicFrameLocks/>
          </p:cNvGraphicFramePr>
          <p:nvPr/>
        </p:nvGraphicFramePr>
        <p:xfrm>
          <a:off x="1547664" y="3789040"/>
          <a:ext cx="5184576" cy="2344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3058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ANÁLISE DO NEGÓCIO</a:t>
            </a:r>
            <a:endParaRPr lang="pt-BR" dirty="0"/>
          </a:p>
        </p:txBody>
      </p:sp>
      <p:grpSp>
        <p:nvGrpSpPr>
          <p:cNvPr id="7171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7187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188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189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539750" y="1268413"/>
          <a:ext cx="7920880" cy="4685187"/>
        </p:xfrm>
        <a:graphic>
          <a:graphicData uri="http://schemas.openxmlformats.org/drawingml/2006/table">
            <a:tbl>
              <a:tblPr/>
              <a:tblGrid>
                <a:gridCol w="5268306"/>
                <a:gridCol w="2652574"/>
              </a:tblGrid>
              <a:tr h="1101783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Produção média mensal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Considerando 70% da capacidade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Produção mensal postes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1232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Preço de venda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R$ </a:t>
                      </a:r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974,63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289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Faturamento bruto mensal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R$ </a:t>
                      </a:r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1.200.739,20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4144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Lucro mensal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R$ </a:t>
                      </a:r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277.093,66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289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Total do Investimento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R$ </a:t>
                      </a:r>
                      <a:r>
                        <a:rPr lang="pt-BR" sz="2800" b="1" i="0" u="none" strike="noStrike" dirty="0" smtClean="0">
                          <a:solidFill>
                            <a:srgbClr val="FFFF00"/>
                          </a:solidFill>
                          <a:latin typeface="Times New Roman"/>
                        </a:rPr>
                        <a:t>1.728.152,00</a:t>
                      </a:r>
                      <a:endParaRPr lang="pt-BR" sz="2800" b="1" i="0" u="none" strike="noStrike" dirty="0">
                        <a:solidFill>
                          <a:srgbClr val="FFFF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08289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b="1" i="0" u="none" strike="noStrike">
                          <a:solidFill>
                            <a:srgbClr val="FFFF00"/>
                          </a:solidFill>
                          <a:latin typeface="Times New Roman"/>
                        </a:rPr>
                        <a:t>Retorno do Investimento: meses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1" i="0" u="none" strike="noStrike" dirty="0">
                          <a:solidFill>
                            <a:srgbClr val="FFFF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83568" y="40466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ESTRATÉGIAS PARA  SUBSTITUIÇÃO DE MATERIAIS CONVENCIONAIS POR COMPÓSITOS  </a:t>
            </a:r>
            <a:endParaRPr lang="pt-BR" sz="24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2060848"/>
            <a:ext cx="82809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Os materiais convencionalmente utilizados na construção civil são de baixo custo,  contrastando com o custo relativamente alto dos compósitos.</a:t>
            </a:r>
          </a:p>
          <a:p>
            <a:endParaRPr lang="pt-BR" sz="2400" dirty="0" smtClean="0"/>
          </a:p>
          <a:p>
            <a:r>
              <a:rPr lang="pt-BR" sz="2400" dirty="0" smtClean="0"/>
              <a:t>Alguns produtos em compósitos vem se mostrando altamente competitivos,mostrando vantagens na logística, processabilidade, manutenção e vida útil.</a:t>
            </a:r>
          </a:p>
          <a:p>
            <a:endParaRPr lang="pt-BR" sz="2400" dirty="0" smtClean="0"/>
          </a:p>
          <a:p>
            <a:r>
              <a:rPr lang="pt-BR" sz="2400" dirty="0" smtClean="0"/>
              <a:t>Analisaremos aqui alguns casos para chegarmos às estratégias de </a:t>
            </a:r>
            <a:r>
              <a:rPr lang="pt-BR" sz="2400" dirty="0" err="1" smtClean="0"/>
              <a:t>competividade</a:t>
            </a:r>
            <a:r>
              <a:rPr lang="pt-BR" sz="2400" dirty="0" smtClean="0"/>
              <a:t>.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179512" y="47667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COSTADO DE TANQUE CILINDRICO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0" y="105273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Diâmetro 2000 mm	Altura:  3700 mm	 Barreira química : 2,5 mm</a:t>
            </a:r>
          </a:p>
          <a:p>
            <a:r>
              <a:rPr lang="pt-BR" dirty="0" smtClean="0"/>
              <a:t>		   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67544" y="1988840"/>
          <a:ext cx="7560000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000"/>
                <a:gridCol w="1890000"/>
                <a:gridCol w="1890000"/>
                <a:gridCol w="189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PROCESSO PRODUTIVO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ESPESSURA MINIMA CALCULADA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ESPESSURA FINAL EM FUNÇÃO DO PROCESSO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CONSTRUÇÃO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smtClean="0"/>
                        <a:t>DO LAMINADO  ESTRUTURAL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>
                          <a:solidFill>
                            <a:schemeClr val="bg1"/>
                          </a:solidFill>
                        </a:rPr>
                        <a:t>FILAMENT WINDING</a:t>
                      </a:r>
                      <a:endParaRPr lang="pt-BR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7,0 mm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7,20 mm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12 camadas</a:t>
                      </a:r>
                      <a:r>
                        <a:rPr lang="pt-BR" sz="1600" baseline="0" dirty="0" smtClean="0"/>
                        <a:t> de 0,6 mm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LAMINAÇÃO MANUAL COM MANTAS E TECIDOS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8,50 mm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smtClean="0"/>
                        <a:t>8,37 </a:t>
                      </a:r>
                      <a:r>
                        <a:rPr lang="pt-BR" sz="2800" dirty="0" smtClean="0"/>
                        <a:t>mm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6 mantas 450g/m</a:t>
                      </a:r>
                      <a:r>
                        <a:rPr lang="pt-BR" sz="1600" baseline="30000" dirty="0" smtClean="0"/>
                        <a:t>2</a:t>
                      </a:r>
                      <a:r>
                        <a:rPr lang="pt-BR" sz="1600" baseline="0" dirty="0" smtClean="0"/>
                        <a:t> </a:t>
                      </a:r>
                    </a:p>
                    <a:p>
                      <a:pPr algn="ctr"/>
                      <a:r>
                        <a:rPr lang="pt-BR" sz="1600" baseline="0" dirty="0" smtClean="0"/>
                        <a:t>3 tecidos 800 g/m</a:t>
                      </a:r>
                      <a:r>
                        <a:rPr lang="pt-BR" sz="1600" baseline="30000" dirty="0" smtClean="0"/>
                        <a:t>2</a:t>
                      </a:r>
                      <a:endParaRPr lang="pt-BR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LAMINAÇÃO MANUAL COM MANTAS OU PISTOLA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9,40 mm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/>
                        <a:t>9,43 mm</a:t>
                      </a:r>
                      <a:endParaRPr lang="pt-B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9 mantas de 450g/m</a:t>
                      </a:r>
                      <a:r>
                        <a:rPr lang="pt-BR" sz="1400" baseline="30000" dirty="0" smtClean="0"/>
                        <a:t>2</a:t>
                      </a:r>
                      <a:endParaRPr lang="pt-BR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09584" y="260648"/>
            <a:ext cx="6334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COSTADO DE TANQUE CILINDRICO</a:t>
            </a:r>
            <a:endParaRPr lang="pt-BR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683568" y="1556792"/>
          <a:ext cx="7920878" cy="3838562"/>
        </p:xfrm>
        <a:graphic>
          <a:graphicData uri="http://schemas.openxmlformats.org/drawingml/2006/table">
            <a:tbl>
              <a:tblPr/>
              <a:tblGrid>
                <a:gridCol w="1917279"/>
                <a:gridCol w="1646148"/>
                <a:gridCol w="1607416"/>
                <a:gridCol w="1433117"/>
                <a:gridCol w="1316918"/>
              </a:tblGrid>
              <a:tr h="342896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ANÁLISE COMPARATIVA DA CAMADA ESTRUTURAL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7438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Percentual de Fibra de Vidro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PESO COSTADO kg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CUSTO DE MATERIAL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TEMPO DE PRODUÇÃO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7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FILAMENT WINDING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R$ 1.889,00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73 minutos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43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LAMINAÇÃO MANUAL MANTAS E TECIDOS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Manta 30%           Tecido 48%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374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R$ 2.067,17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19 horas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9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LAMINAÇÃO MANUAL MANTAS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>
                          <a:solidFill>
                            <a:schemeClr val="tx1"/>
                          </a:solidFill>
                          <a:latin typeface="Arial"/>
                        </a:rPr>
                        <a:t>393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R$ 2.173,18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20 horas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Retângulo 6"/>
          <p:cNvSpPr/>
          <p:nvPr/>
        </p:nvSpPr>
        <p:spPr>
          <a:xfrm>
            <a:off x="809584" y="260648"/>
            <a:ext cx="6334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COSTADO DE TANQUE CILINDRICO</a:t>
            </a:r>
            <a:endParaRPr lang="pt-BR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Gráfico 8"/>
          <p:cNvGraphicFramePr/>
          <p:nvPr/>
        </p:nvGraphicFramePr>
        <p:xfrm>
          <a:off x="2281228" y="764704"/>
          <a:ext cx="4443910" cy="2664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/>
          <p:cNvGraphicFramePr/>
          <p:nvPr/>
        </p:nvGraphicFramePr>
        <p:xfrm>
          <a:off x="250825" y="3564209"/>
          <a:ext cx="4094136" cy="2449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/>
          <p:cNvGraphicFramePr/>
          <p:nvPr/>
        </p:nvGraphicFramePr>
        <p:xfrm>
          <a:off x="4450445" y="3564209"/>
          <a:ext cx="4129626" cy="245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95536" y="18864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DORMENTES FERROVIÁRIOS EM COMPÓSITOS</a:t>
            </a:r>
            <a:endParaRPr lang="pt-BR" sz="2400" b="1" dirty="0">
              <a:solidFill>
                <a:srgbClr val="FFFF00"/>
              </a:solidFill>
            </a:endParaRPr>
          </a:p>
        </p:txBody>
      </p:sp>
      <p:pic>
        <p:nvPicPr>
          <p:cNvPr id="9" name="Imagem 8" descr="dormenteMAURO4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4315972" cy="2427734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1764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Chart 3"/>
          <p:cNvGraphicFramePr>
            <a:graphicFrameLocks/>
          </p:cNvGraphicFramePr>
          <p:nvPr/>
        </p:nvGraphicFramePr>
        <p:xfrm>
          <a:off x="899593" y="3501008"/>
          <a:ext cx="6552728" cy="255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467544" y="404664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TAMPOS DE BUEIRO EM COMPÓSITOS</a:t>
            </a:r>
            <a:endParaRPr lang="pt-BR" sz="28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6960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429000"/>
            <a:ext cx="719137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539552" y="260648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TAMPOS DE BUEIRO EM COMPÓSITOS</a:t>
            </a:r>
            <a:endParaRPr lang="pt-BR" sz="28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8118402" cy="268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501008"/>
            <a:ext cx="7848872" cy="266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395536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VASOS DE PRESSÃO PARA GNV</a:t>
            </a:r>
            <a:endParaRPr lang="pt-BR" sz="3200" b="1" dirty="0">
              <a:solidFill>
                <a:srgbClr val="FFFF00"/>
              </a:solidFill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272808" cy="324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55576" y="4005064"/>
            <a:ext cx="813593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t-BR" sz="2400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/>
              <a:t> Liner de </a:t>
            </a:r>
            <a:r>
              <a:rPr lang="pt-BR" sz="2400" b="1" dirty="0" smtClean="0"/>
              <a:t>termoplástico.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 smtClean="0"/>
              <a:t> Camada helicoidal em fibra de carbono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 smtClean="0"/>
              <a:t> </a:t>
            </a:r>
            <a:r>
              <a:rPr lang="pt-BR" sz="2400" b="1" dirty="0"/>
              <a:t>Camada circunferencial em Aramida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pt-BR" sz="2400" b="1" dirty="0"/>
              <a:t> </a:t>
            </a:r>
            <a:r>
              <a:rPr lang="pt-BR" sz="2400" b="1" dirty="0" err="1"/>
              <a:t>Pressâo</a:t>
            </a:r>
            <a:r>
              <a:rPr lang="pt-BR" sz="2400" b="1" dirty="0"/>
              <a:t> interna: 240 bar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VASOS DE PRESSÃO PARA GNV</a:t>
            </a:r>
            <a:endParaRPr lang="pt-BR" sz="3200" b="1" dirty="0">
              <a:solidFill>
                <a:srgbClr val="FFFF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graphicFrame>
        <p:nvGraphicFramePr>
          <p:cNvPr id="9" name="Group 75"/>
          <p:cNvGraphicFramePr>
            <a:graphicFrameLocks noGrp="1"/>
          </p:cNvGraphicFramePr>
          <p:nvPr/>
        </p:nvGraphicFramePr>
        <p:xfrm>
          <a:off x="431033" y="1052736"/>
          <a:ext cx="8712967" cy="3816424"/>
        </p:xfrm>
        <a:graphic>
          <a:graphicData uri="http://schemas.openxmlformats.org/drawingml/2006/table">
            <a:tbl>
              <a:tblPr/>
              <a:tblGrid>
                <a:gridCol w="2406037"/>
                <a:gridCol w="2406038"/>
                <a:gridCol w="1743691"/>
                <a:gridCol w="2157201"/>
              </a:tblGrid>
              <a:tr h="11558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Dimensões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Peso vazio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Preço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Compósitos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Φ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= 244 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 = 850 mm</a:t>
                      </a: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R$ 870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Aço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R$ 628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Compósitos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Φ</a:t>
                      </a: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= 356 mm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 = 1650 mm</a:t>
                      </a: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l-G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R$ 2.665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Aço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123,1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R$ 2980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467544" y="4869160"/>
            <a:ext cx="8676456" cy="82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pt-BR" sz="2800" b="1" dirty="0" smtClean="0">
                <a:solidFill>
                  <a:srgbClr val="FFFF00"/>
                </a:solidFill>
              </a:rPr>
              <a:t>Produção mensal:				1760 </a:t>
            </a:r>
            <a:endParaRPr lang="pt-BR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FF00"/>
                </a:solidFill>
              </a:rPr>
              <a:t>VASOS DE PRESSÃO PARA GNV</a:t>
            </a:r>
            <a:endParaRPr lang="pt-BR" sz="3200" b="1" dirty="0">
              <a:solidFill>
                <a:srgbClr val="FFFF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0567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62"/>
          <p:cNvGraphicFramePr>
            <a:graphicFrameLocks noGrp="1"/>
          </p:cNvGraphicFramePr>
          <p:nvPr/>
        </p:nvGraphicFramePr>
        <p:xfrm>
          <a:off x="539552" y="3717032"/>
          <a:ext cx="8066087" cy="2072640"/>
        </p:xfrm>
        <a:graphic>
          <a:graphicData uri="http://schemas.openxmlformats.org/drawingml/2006/table">
            <a:tbl>
              <a:tblPr/>
              <a:tblGrid>
                <a:gridCol w="2376487"/>
                <a:gridCol w="1439863"/>
                <a:gridCol w="2952750"/>
                <a:gridCol w="1296987"/>
              </a:tblGrid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Material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77,3%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Amortização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0,3%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M. obra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Comercialização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C.indiretos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1,9%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Lucro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16,7%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Depreciação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755576" y="0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FFFF00"/>
                </a:solidFill>
              </a:rPr>
              <a:t>CONCLUSÕES</a:t>
            </a:r>
            <a:endParaRPr lang="pt-BR" sz="4000" b="1" dirty="0">
              <a:solidFill>
                <a:srgbClr val="FFFF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39552" y="90872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 –  Fazer um estudo de viabilidade verificando o mercado, os preços praticados, as concorrências  e a possibilidade de colocar  a produção mínima viável ( </a:t>
            </a:r>
            <a:r>
              <a:rPr lang="pt-BR" b="1" dirty="0" err="1" smtClean="0"/>
              <a:t>break</a:t>
            </a:r>
            <a:r>
              <a:rPr lang="pt-BR" b="1" dirty="0" smtClean="0"/>
              <a:t> </a:t>
            </a:r>
            <a:r>
              <a:rPr lang="pt-BR" b="1" dirty="0" err="1" smtClean="0"/>
              <a:t>even</a:t>
            </a:r>
            <a:r>
              <a:rPr lang="pt-BR" b="1" dirty="0" smtClean="0"/>
              <a:t> </a:t>
            </a:r>
            <a:r>
              <a:rPr lang="pt-BR" b="1" dirty="0" err="1" smtClean="0"/>
              <a:t>point</a:t>
            </a:r>
            <a:r>
              <a:rPr lang="pt-BR" b="1" dirty="0" smtClean="0"/>
              <a:t>)</a:t>
            </a:r>
          </a:p>
          <a:p>
            <a:endParaRPr lang="pt-BR" dirty="0" smtClean="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184482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 – Investir  o suficiente na melhor tecnologia disponível, o custo da tecnologia é de menos 1% do custo do produto e o investimento se paga em menos de 1 ano.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1560" y="285293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3 – Verificar se a concorrência está no mercado com grandes margens de lucro capazes de provocar um dumping de longo prazo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1560" y="364502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4 – Selecionar bons fornecedores de matéria prima, que garantam o fornecimento, qualidade e  boa política de preços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1560" y="472514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5 - evitar matérias primas com valor agregado.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4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611560" y="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</a:rPr>
              <a:t>CLASSIFICAÇÃO DO MERCADO DE COMPÓSITOS</a:t>
            </a:r>
            <a:endParaRPr lang="pt-BR" sz="2400" b="1" dirty="0">
              <a:solidFill>
                <a:srgbClr val="FFFF00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67544" y="836712"/>
            <a:ext cx="7848872" cy="5112568"/>
            <a:chOff x="3041" y="2627"/>
            <a:chExt cx="7963" cy="6652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7490" y="4537"/>
              <a:ext cx="0" cy="20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3041" y="2627"/>
              <a:ext cx="7963" cy="6652"/>
              <a:chOff x="3041" y="559"/>
              <a:chExt cx="7963" cy="6652"/>
            </a:xfrm>
          </p:grpSpPr>
          <p:cxnSp>
            <p:nvCxnSpPr>
              <p:cNvPr id="1029" name="AutoShape 5"/>
              <p:cNvCxnSpPr>
                <a:cxnSpLocks noChangeShapeType="1"/>
              </p:cNvCxnSpPr>
              <p:nvPr/>
            </p:nvCxnSpPr>
            <p:spPr bwMode="auto">
              <a:xfrm>
                <a:off x="7834" y="6233"/>
                <a:ext cx="774" cy="0"/>
              </a:xfrm>
              <a:prstGeom prst="straightConnector1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</p:cxnSp>
          <p:cxnSp>
            <p:nvCxnSpPr>
              <p:cNvPr id="1030" name="AutoShape 6"/>
              <p:cNvCxnSpPr>
                <a:cxnSpLocks noChangeShapeType="1"/>
              </p:cNvCxnSpPr>
              <p:nvPr/>
            </p:nvCxnSpPr>
            <p:spPr bwMode="auto">
              <a:xfrm>
                <a:off x="7834" y="6649"/>
                <a:ext cx="774" cy="0"/>
              </a:xfrm>
              <a:prstGeom prst="straightConnector1">
                <a:avLst/>
              </a:prstGeom>
              <a:noFill/>
              <a:ln w="76200">
                <a:solidFill>
                  <a:srgbClr val="FFFF00"/>
                </a:solidFill>
                <a:round/>
                <a:headEnd/>
                <a:tailEnd/>
              </a:ln>
            </p:spPr>
          </p:cxnSp>
          <p:grpSp>
            <p:nvGrpSpPr>
              <p:cNvPr id="1031" name="Group 7"/>
              <p:cNvGrpSpPr>
                <a:grpSpLocks/>
              </p:cNvGrpSpPr>
              <p:nvPr/>
            </p:nvGrpSpPr>
            <p:grpSpPr bwMode="auto">
              <a:xfrm>
                <a:off x="3041" y="559"/>
                <a:ext cx="7963" cy="6652"/>
                <a:chOff x="3041" y="559"/>
                <a:chExt cx="7963" cy="6652"/>
              </a:xfrm>
            </p:grpSpPr>
            <p:grpSp>
              <p:nvGrpSpPr>
                <p:cNvPr id="1032" name="Group 8"/>
                <p:cNvGrpSpPr>
                  <a:grpSpLocks/>
                </p:cNvGrpSpPr>
                <p:nvPr/>
              </p:nvGrpSpPr>
              <p:grpSpPr bwMode="auto">
                <a:xfrm>
                  <a:off x="3041" y="559"/>
                  <a:ext cx="7963" cy="6652"/>
                  <a:chOff x="3041" y="559"/>
                  <a:chExt cx="7963" cy="6652"/>
                </a:xfrm>
              </p:grpSpPr>
              <p:grpSp>
                <p:nvGrpSpPr>
                  <p:cNvPr id="1033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4030" y="944"/>
                    <a:ext cx="6373" cy="5147"/>
                    <a:chOff x="4030" y="1043"/>
                    <a:chExt cx="6373" cy="5147"/>
                  </a:xfrm>
                </p:grpSpPr>
                <p:grpSp>
                  <p:nvGrpSpPr>
                    <p:cNvPr id="1034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814" y="1408"/>
                      <a:ext cx="4417" cy="4245"/>
                      <a:chOff x="4814" y="1408"/>
                      <a:chExt cx="4417" cy="4245"/>
                    </a:xfrm>
                  </p:grpSpPr>
                  <p:grpSp>
                    <p:nvGrpSpPr>
                      <p:cNvPr id="1035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814" y="1408"/>
                        <a:ext cx="4417" cy="4245"/>
                        <a:chOff x="4814" y="1408"/>
                        <a:chExt cx="4417" cy="4245"/>
                      </a:xfrm>
                    </p:grpSpPr>
                    <p:grpSp>
                      <p:nvGrpSpPr>
                        <p:cNvPr id="1036" name="Group 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14" y="1408"/>
                          <a:ext cx="4417" cy="4245"/>
                          <a:chOff x="4814" y="1408"/>
                          <a:chExt cx="4417" cy="4245"/>
                        </a:xfrm>
                      </p:grpSpPr>
                      <p:grpSp>
                        <p:nvGrpSpPr>
                          <p:cNvPr id="1037" name="Group 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14" y="1408"/>
                            <a:ext cx="4417" cy="4245"/>
                            <a:chOff x="4814" y="1408"/>
                            <a:chExt cx="4417" cy="4245"/>
                          </a:xfrm>
                        </p:grpSpPr>
                        <p:grpSp>
                          <p:nvGrpSpPr>
                            <p:cNvPr id="1038" name="Group 1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14" y="1408"/>
                              <a:ext cx="4417" cy="4245"/>
                              <a:chOff x="4814" y="1408"/>
                              <a:chExt cx="4417" cy="4245"/>
                            </a:xfrm>
                          </p:grpSpPr>
                          <p:grpSp>
                            <p:nvGrpSpPr>
                              <p:cNvPr id="1039" name="Group 1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814" y="1408"/>
                                <a:ext cx="4417" cy="4245"/>
                                <a:chOff x="4814" y="1408"/>
                                <a:chExt cx="4417" cy="4245"/>
                              </a:xfrm>
                            </p:grpSpPr>
                            <p:cxnSp>
                              <p:nvCxnSpPr>
                                <p:cNvPr id="1040" name="AutoShape 16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flipV="1">
                                  <a:off x="6276" y="1408"/>
                                  <a:ext cx="0" cy="260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381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 type="triangle" w="med" len="med"/>
                                </a:ln>
                              </p:spPr>
                            </p:cxnSp>
                            <p:cxnSp>
                              <p:nvCxnSpPr>
                                <p:cNvPr id="1041" name="AutoShape 17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flipH="1">
                                  <a:off x="4814" y="4008"/>
                                  <a:ext cx="1462" cy="1645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381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 type="triangle" w="med" len="med"/>
                                </a:ln>
                              </p:spPr>
                            </p:cxnSp>
                            <p:cxnSp>
                              <p:nvCxnSpPr>
                                <p:cNvPr id="1042" name="AutoShape 18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>
                                  <a:off x="6276" y="4008"/>
                                  <a:ext cx="2955" cy="0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381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 type="triangle" w="med" len="med"/>
                                </a:ln>
                              </p:spPr>
                            </p:cxnSp>
                            <p:cxnSp>
                              <p:nvCxnSpPr>
                                <p:cNvPr id="1043" name="AutoShape 19"/>
                                <p:cNvCxnSpPr>
                                  <a:cxnSpLocks noChangeShapeType="1"/>
                                </p:cNvCxnSpPr>
                                <p:nvPr/>
                              </p:nvCxnSpPr>
                              <p:spPr bwMode="auto">
                                <a:xfrm flipV="1">
                                  <a:off x="6276" y="2042"/>
                                  <a:ext cx="365" cy="1966"/>
                                </a:xfrm>
                                <a:prstGeom prst="straightConnector1">
                                  <a:avLst/>
                                </a:prstGeom>
                                <a:noFill/>
                                <a:ln w="38100">
                                  <a:solidFill>
                                    <a:srgbClr val="0000CC"/>
                                  </a:solidFill>
                                  <a:round/>
                                  <a:headEnd/>
                                  <a:tailEnd type="triangle" w="med" len="med"/>
                                </a:ln>
                              </p:spPr>
                            </p:cxnSp>
                          </p:grpSp>
                          <p:cxnSp>
                            <p:nvCxnSpPr>
                              <p:cNvPr id="1044" name="AutoShape 20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6276" y="2042"/>
                                <a:ext cx="365" cy="0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prstDash val="dash"/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  <p:grpSp>
                          <p:nvGrpSpPr>
                            <p:cNvPr id="1045" name="Group 2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6082" y="2042"/>
                              <a:ext cx="677" cy="2182"/>
                              <a:chOff x="6082" y="2042"/>
                              <a:chExt cx="677" cy="2182"/>
                            </a:xfrm>
                          </p:grpSpPr>
                          <p:cxnSp>
                            <p:nvCxnSpPr>
                              <p:cNvPr id="1046" name="AutoShape 22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>
                                <a:off x="6641" y="2042"/>
                                <a:ext cx="0" cy="218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prstDash val="dash"/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1047" name="AutoShape 23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H="1">
                                <a:off x="6082" y="4223"/>
                                <a:ext cx="559" cy="1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prstDash val="dash"/>
                                <a:round/>
                                <a:headEnd/>
                                <a:tailEnd/>
                              </a:ln>
                            </p:spPr>
                          </p:cxnSp>
                          <p:cxnSp>
                            <p:nvCxnSpPr>
                              <p:cNvPr id="1048" name="AutoShape 24"/>
                              <p:cNvCxnSpPr>
                                <a:cxnSpLocks noChangeShapeType="1"/>
                              </p:cNvCxnSpPr>
                              <p:nvPr/>
                            </p:nvCxnSpPr>
                            <p:spPr bwMode="auto">
                              <a:xfrm flipV="1">
                                <a:off x="6641" y="4008"/>
                                <a:ext cx="118" cy="215"/>
                              </a:xfrm>
                              <a:prstGeom prst="straightConnector1">
                                <a:avLst/>
                              </a:prstGeom>
                              <a:noFill/>
                              <a:ln w="9525">
                                <a:solidFill>
                                  <a:srgbClr val="000000"/>
                                </a:solidFill>
                                <a:prstDash val="dash"/>
                                <a:round/>
                                <a:headEnd/>
                                <a:tailEnd/>
                              </a:ln>
                            </p:spPr>
                          </p:cxnSp>
                        </p:grpSp>
                      </p:grpSp>
                      <p:cxnSp>
                        <p:nvCxnSpPr>
                          <p:cNvPr id="1049" name="AutoShape 25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6276" y="2568"/>
                            <a:ext cx="1214" cy="1440"/>
                          </a:xfrm>
                          <a:prstGeom prst="straightConnector1">
                            <a:avLst/>
                          </a:prstGeom>
                          <a:noFill/>
                          <a:ln w="38100">
                            <a:solidFill>
                              <a:srgbClr val="7F7F7F"/>
                            </a:solidFill>
                            <a:round/>
                            <a:headEnd/>
                            <a:tailEnd type="triangle" w="med" len="med"/>
                          </a:ln>
                        </p:spPr>
                      </p:cxnSp>
                      <p:cxnSp>
                        <p:nvCxnSpPr>
                          <p:cNvPr id="1050" name="AutoShape 26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6276" y="2568"/>
                            <a:ext cx="1214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1051" name="AutoShape 27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5749" y="4610"/>
                            <a:ext cx="1741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1052" name="AutoShape 28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V="1">
                            <a:off x="7490" y="4008"/>
                            <a:ext cx="344" cy="602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</p:cxnSp>
                    </p:grpSp>
                    <p:cxnSp>
                      <p:nvCxnSpPr>
                        <p:cNvPr id="1053" name="AutoShape 29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>
                          <a:off x="6276" y="4008"/>
                          <a:ext cx="591" cy="1279"/>
                        </a:xfrm>
                        <a:prstGeom prst="straightConnector1">
                          <a:avLst/>
                        </a:prstGeom>
                        <a:noFill/>
                        <a:ln w="38100">
                          <a:solidFill>
                            <a:srgbClr val="FFFF00"/>
                          </a:solidFill>
                          <a:round/>
                          <a:headEnd/>
                          <a:tailEnd type="triangle" w="med" len="med"/>
                        </a:ln>
                      </p:spPr>
                    </p:cxnSp>
                    <p:grpSp>
                      <p:nvGrpSpPr>
                        <p:cNvPr id="1054" name="Group 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986" y="5233"/>
                          <a:ext cx="1881" cy="312"/>
                          <a:chOff x="4986" y="5233"/>
                          <a:chExt cx="1881" cy="312"/>
                        </a:xfrm>
                      </p:grpSpPr>
                      <p:cxnSp>
                        <p:nvCxnSpPr>
                          <p:cNvPr id="1055" name="AutoShape 31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>
                            <a:off x="6867" y="5233"/>
                            <a:ext cx="0" cy="312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</p:cxnSp>
                      <p:cxnSp>
                        <p:nvCxnSpPr>
                          <p:cNvPr id="1056" name="AutoShape 32"/>
                          <p:cNvCxnSpPr>
                            <a:cxnSpLocks noChangeShapeType="1"/>
                          </p:cNvCxnSpPr>
                          <p:nvPr/>
                        </p:nvCxnSpPr>
                        <p:spPr bwMode="auto">
                          <a:xfrm flipH="1">
                            <a:off x="4986" y="5545"/>
                            <a:ext cx="1881" cy="0"/>
                          </a:xfrm>
                          <a:prstGeom prst="straightConnector1">
                            <a:avLst/>
                          </a:prstGeom>
                          <a:noFill/>
                          <a:ln w="9525">
                            <a:solidFill>
                              <a:srgbClr val="000000"/>
                            </a:solidFill>
                            <a:prstDash val="dash"/>
                            <a:round/>
                            <a:headEnd/>
                            <a:tailEnd/>
                          </a:ln>
                        </p:spPr>
                      </p:cxnSp>
                    </p:grpSp>
                    <p:cxnSp>
                      <p:nvCxnSpPr>
                        <p:cNvPr id="1057" name="AutoShape 33"/>
                        <p:cNvCxnSpPr>
                          <a:cxnSpLocks noChangeShapeType="1"/>
                        </p:cNvCxnSpPr>
                        <p:nvPr/>
                      </p:nvCxnSpPr>
                      <p:spPr bwMode="auto">
                        <a:xfrm flipV="1">
                          <a:off x="6867" y="4610"/>
                          <a:ext cx="623" cy="935"/>
                        </a:xfrm>
                        <a:prstGeom prst="straightConnector1">
                          <a:avLst/>
                        </a:prstGeom>
                        <a:noFill/>
                        <a:ln w="9525">
                          <a:solidFill>
                            <a:srgbClr val="000000"/>
                          </a:solidFill>
                          <a:prstDash val="dash"/>
                          <a:round/>
                          <a:headEnd/>
                          <a:tailEnd/>
                        </a:ln>
                      </p:spPr>
                    </p:cxnSp>
                  </p:grpSp>
                  <p:cxnSp>
                    <p:nvCxnSpPr>
                      <p:cNvPr id="1058" name="AutoShape 34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6276" y="3235"/>
                        <a:ext cx="1999" cy="773"/>
                      </a:xfrm>
                      <a:prstGeom prst="straightConnector1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round/>
                        <a:headEnd/>
                        <a:tailEnd type="triangle" w="med" len="med"/>
                      </a:ln>
                    </p:spPr>
                  </p:cxnSp>
                  <p:cxnSp>
                    <p:nvCxnSpPr>
                      <p:cNvPr id="1059" name="AutoShape 35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>
                        <a:off x="8275" y="3235"/>
                        <a:ext cx="0" cy="1891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60" name="AutoShape 36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5276" y="5126"/>
                        <a:ext cx="2999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61" name="AutoShape 37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V="1">
                        <a:off x="8275" y="4008"/>
                        <a:ext cx="515" cy="1118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  <p:cxnSp>
                    <p:nvCxnSpPr>
                      <p:cNvPr id="1062" name="AutoShape 38"/>
                      <p:cNvCxnSpPr>
                        <a:cxnSpLocks noChangeShapeType="1"/>
                      </p:cNvCxnSpPr>
                      <p:nvPr/>
                    </p:nvCxnSpPr>
                    <p:spPr bwMode="auto">
                      <a:xfrm flipH="1">
                        <a:off x="6276" y="3235"/>
                        <a:ext cx="1999" cy="0"/>
                      </a:xfrm>
                      <a:prstGeom prst="straightConnector1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prstDash val="dash"/>
                        <a:round/>
                        <a:headEnd/>
                        <a:tailEnd/>
                      </a:ln>
                    </p:spPr>
                  </p:cxnSp>
                </p:grpSp>
                <p:sp>
                  <p:nvSpPr>
                    <p:cNvPr id="1063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26" y="1043"/>
                      <a:ext cx="1677" cy="36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DESEMPENHO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64" name="Text Box 4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231" y="3815"/>
                      <a:ext cx="1172" cy="40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1/CUSTO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065" name="Text Box 4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30" y="5653"/>
                      <a:ext cx="1848" cy="53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PRODUTIVIDADE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066" name="Rectangle 42"/>
                  <p:cNvSpPr>
                    <a:spLocks noChangeArrowheads="1"/>
                  </p:cNvSpPr>
                  <p:nvPr/>
                </p:nvSpPr>
                <p:spPr bwMode="auto">
                  <a:xfrm>
                    <a:off x="3041" y="559"/>
                    <a:ext cx="7963" cy="6652"/>
                  </a:xfrm>
                  <a:prstGeom prst="rect">
                    <a:avLst/>
                  </a:prstGeom>
                  <a:noFill/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pt-BR"/>
                  </a:p>
                </p:txBody>
              </p:sp>
            </p:grpSp>
            <p:cxnSp>
              <p:nvCxnSpPr>
                <p:cNvPr id="1067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4363" y="6233"/>
                  <a:ext cx="774" cy="0"/>
                </a:xfrm>
                <a:prstGeom prst="straightConnector1">
                  <a:avLst/>
                </a:prstGeom>
                <a:noFill/>
                <a:ln w="76200">
                  <a:solidFill>
                    <a:srgbClr val="0000CC"/>
                  </a:solidFill>
                  <a:round/>
                  <a:headEnd/>
                  <a:tailEnd/>
                </a:ln>
              </p:spPr>
            </p:cxnSp>
            <p:cxnSp>
              <p:nvCxnSpPr>
                <p:cNvPr id="1068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4350" y="6649"/>
                  <a:ext cx="774" cy="0"/>
                </a:xfrm>
                <a:prstGeom prst="straightConnector1">
                  <a:avLst/>
                </a:prstGeom>
                <a:noFill/>
                <a:ln w="76200">
                  <a:solidFill>
                    <a:srgbClr val="A5A5A5"/>
                  </a:solidFill>
                  <a:round/>
                  <a:headEnd/>
                  <a:tailEnd/>
                </a:ln>
              </p:spPr>
            </p:cxnSp>
            <p:sp>
              <p:nvSpPr>
                <p:cNvPr id="1069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5426" y="6091"/>
                  <a:ext cx="2064" cy="8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IND. AERONÁUTICA</a:t>
                  </a:r>
                  <a:endParaRPr kumimoji="0" lang="pt-BR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pt-BR" sz="10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cs typeface="Arial" pitchFamily="34" charset="0"/>
                    </a:rPr>
                    <a:t>IND. MECÂNICA</a:t>
                  </a:r>
                  <a:endParaRPr kumimoji="0" lang="pt-B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070" name="Text Box 46"/>
              <p:cNvSpPr txBox="1">
                <a:spLocks noChangeArrowheads="1"/>
              </p:cNvSpPr>
              <p:nvPr/>
            </p:nvSpPr>
            <p:spPr bwMode="auto">
              <a:xfrm>
                <a:off x="8898" y="6091"/>
                <a:ext cx="1945" cy="8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CONST. CIVIL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BR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IND. AUTOMOB.</a:t>
                </a:r>
                <a:endParaRPr kumimoji="0" lang="pt-B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11560" y="836712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00"/>
                </a:solidFill>
              </a:rPr>
              <a:t>OBRIGADO PELA ATENÇÃO</a:t>
            </a:r>
            <a:endParaRPr lang="pt-BR" sz="4400" b="1" dirty="0">
              <a:solidFill>
                <a:srgbClr val="FF0000"/>
              </a:solidFill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67544" y="2852936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COPIA DESTA  APRESENTAÇÃO  E OUTRAS PODERÃO SER OBTIDAS POR DOWN LOAD NO SITE:  </a:t>
            </a:r>
            <a:r>
              <a:rPr lang="pt-BR" sz="2800" b="1" dirty="0" smtClean="0">
                <a:solidFill>
                  <a:srgbClr val="FFFF00"/>
                </a:solidFill>
              </a:rPr>
              <a:t>www.ibcomposites.com.br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43608" y="4365104"/>
            <a:ext cx="727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hlinkClick r:id="rId2"/>
              </a:rPr>
              <a:t>fjxcarvalho@ibcomposites.com.br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err="1" smtClean="0"/>
              <a:t>tel</a:t>
            </a:r>
            <a:r>
              <a:rPr lang="pt-BR" dirty="0" smtClean="0"/>
              <a:t>: 12 – 3648 6251</a:t>
            </a:r>
          </a:p>
          <a:p>
            <a:r>
              <a:rPr lang="pt-BR" dirty="0" err="1" smtClean="0"/>
              <a:t>Cel</a:t>
            </a:r>
            <a:r>
              <a:rPr lang="pt-BR" dirty="0" smtClean="0"/>
              <a:t>:  12 - 997825062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POSTES EM COMPÓSITOS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075" name="Subtítulo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pt-BR" dirty="0" smtClean="0"/>
              <a:t>OBRA DE IGARAPÉ MIRI – PARÁ - CELPA</a:t>
            </a:r>
          </a:p>
          <a:p>
            <a:pPr marR="0" algn="ctr" eaLnBrk="1" hangingPunct="1"/>
            <a:endParaRPr lang="pt-BR" dirty="0" smtClean="0"/>
          </a:p>
        </p:txBody>
      </p:sp>
      <p:sp>
        <p:nvSpPr>
          <p:cNvPr id="3076" name="CaixaDeTexto 3"/>
          <p:cNvSpPr txBox="1">
            <a:spLocks noChangeArrowheads="1"/>
          </p:cNvSpPr>
          <p:nvPr/>
        </p:nvSpPr>
        <p:spPr bwMode="auto">
          <a:xfrm>
            <a:off x="684213" y="6237288"/>
            <a:ext cx="792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Constantia" pitchFamily="18" charset="0"/>
            </a:endParaRPr>
          </a:p>
        </p:txBody>
      </p:sp>
      <p:grpSp>
        <p:nvGrpSpPr>
          <p:cNvPr id="3077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3078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3079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3080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9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11560" y="443711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REDE ENERGIA  SA  ; CENTRAIS ELÉTRICAS DO PARÁ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sp>
        <p:nvSpPr>
          <p:cNvPr id="9" name="CaixaDeTexto 8"/>
          <p:cNvSpPr txBox="1"/>
          <p:nvPr/>
        </p:nvSpPr>
        <p:spPr>
          <a:xfrm>
            <a:off x="1043608" y="836712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/>
              <a:t>MERCADO</a:t>
            </a:r>
            <a:endParaRPr lang="pt-BR" sz="60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27584" y="2708920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 smtClean="0"/>
              <a:t>O PROGRAMA LUZ PARA TODOS  DO GOVERNO FEDERAL  PREVÊ ATÉ  </a:t>
            </a:r>
            <a:r>
              <a:rPr lang="pt-BR" sz="3600" b="1" dirty="0" smtClean="0">
                <a:solidFill>
                  <a:srgbClr val="FF0000"/>
                </a:solidFill>
              </a:rPr>
              <a:t>2014</a:t>
            </a:r>
            <a:r>
              <a:rPr lang="pt-BR" sz="3600" dirty="0" smtClean="0"/>
              <a:t> MAIS </a:t>
            </a:r>
            <a:r>
              <a:rPr lang="pt-BR" sz="3600" b="1" dirty="0" smtClean="0">
                <a:solidFill>
                  <a:srgbClr val="FF0000"/>
                </a:solidFill>
              </a:rPr>
              <a:t>400.000</a:t>
            </a:r>
            <a:r>
              <a:rPr lang="pt-BR" sz="3600" dirty="0" smtClean="0"/>
              <a:t> LIGAÇÕES EM REGIÕES DE DIFICIL ACESSO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790205" cy="599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5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8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828675"/>
            <a:ext cx="62865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900113" y="6092825"/>
            <a:ext cx="6324600" cy="549275"/>
            <a:chOff x="1152" y="1776"/>
            <a:chExt cx="3936" cy="379"/>
          </a:xfrm>
        </p:grpSpPr>
        <p:sp>
          <p:nvSpPr>
            <p:cNvPr id="4" name="Oval 13"/>
            <p:cNvSpPr>
              <a:spLocks noChangeArrowheads="1"/>
            </p:cNvSpPr>
            <p:nvPr/>
          </p:nvSpPr>
          <p:spPr bwMode="auto">
            <a:xfrm>
              <a:off x="1152" y="1776"/>
              <a:ext cx="484" cy="379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5" name="Oval 14"/>
            <p:cNvSpPr>
              <a:spLocks noChangeArrowheads="1"/>
            </p:cNvSpPr>
            <p:nvPr/>
          </p:nvSpPr>
          <p:spPr bwMode="auto">
            <a:xfrm>
              <a:off x="1248" y="1822"/>
              <a:ext cx="322" cy="285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1321" y="1836"/>
              <a:ext cx="269" cy="221"/>
            </a:xfrm>
            <a:prstGeom prst="ellipse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8F8F8"/>
                </a:gs>
              </a:gsLst>
              <a:lin ang="0" scaled="1"/>
            </a:gradFill>
            <a:ln w="762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Constantia" pitchFamily="18" charset="0"/>
              </a:endParaRPr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1344" y="1819"/>
              <a:ext cx="3744" cy="274"/>
            </a:xfrm>
            <a:prstGeom prst="rect">
              <a:avLst/>
            </a:prstGeom>
            <a:noFill/>
            <a:ln w="12700" cap="sq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 err="1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IBCom</a:t>
              </a:r>
              <a:r>
                <a:rPr lang="pt-BR" sz="2000" b="1" dirty="0">
                  <a:solidFill>
                    <a:srgbClr val="FD08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pt-BR" sz="20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- </a:t>
              </a:r>
              <a:r>
                <a:rPr lang="pt-BR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cs typeface="+mn-cs"/>
                </a:rPr>
                <a:t>Instituto Brasileiro dos Compósitos</a:t>
              </a: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632848" cy="570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1707</TotalTime>
  <Words>1083</Words>
  <Application>Microsoft Office PowerPoint</Application>
  <PresentationFormat>Apresentação na tela (4:3)</PresentationFormat>
  <Paragraphs>245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Fluxo</vt:lpstr>
      <vt:lpstr>Slide 1</vt:lpstr>
      <vt:lpstr>Slide 2</vt:lpstr>
      <vt:lpstr>Slide 3</vt:lpstr>
      <vt:lpstr>Slide 4</vt:lpstr>
      <vt:lpstr>POSTES EM COMPÓSITOS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PRODUTIVIDADE</vt:lpstr>
      <vt:lpstr>FORMAÇÃO DO CUSTO DO POSTE</vt:lpstr>
      <vt:lpstr>ANÁLISE DO NEGÓCIO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</dc:creator>
  <cp:lastModifiedBy>FRANC</cp:lastModifiedBy>
  <cp:revision>162</cp:revision>
  <dcterms:created xsi:type="dcterms:W3CDTF">2010-09-13T11:41:53Z</dcterms:created>
  <dcterms:modified xsi:type="dcterms:W3CDTF">2013-09-24T13:42:45Z</dcterms:modified>
</cp:coreProperties>
</file>