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1" r:id="rId4"/>
    <p:sldId id="258" r:id="rId5"/>
    <p:sldId id="271" r:id="rId6"/>
    <p:sldId id="259" r:id="rId7"/>
    <p:sldId id="260" r:id="rId8"/>
    <p:sldId id="270" r:id="rId9"/>
    <p:sldId id="272" r:id="rId10"/>
    <p:sldId id="273" r:id="rId11"/>
    <p:sldId id="262" r:id="rId12"/>
    <p:sldId id="263" r:id="rId13"/>
    <p:sldId id="264" r:id="rId14"/>
    <p:sldId id="265" r:id="rId15"/>
    <p:sldId id="268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47B067-738E-41F3-B26F-54B45F6E523F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43E3DDE-D1DD-4A85-A03D-C8CDF632BBA3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E4D0CF-8AF3-4913-A9A4-6F17F106AA4E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73C73C-2EEA-4B6F-B11B-3F5600B4ADFC}" type="slidenum">
              <a:rPr lang="pt-BR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447E-2754-4615-AB68-E7ABE98BD334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FC4D474-3A29-489D-A99F-7DAAE88DAC7A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86D6-31E9-410A-A494-8E8F6F8A0441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52795-4282-45AC-908B-6C85DAAF4A0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8C30-FAF1-4E68-9F0F-0D5420C2122C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923C3-DDC3-4409-8850-008A5530609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3C54-399A-4E23-B0BC-5B29B386A4D0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8046D-C873-4176-9DBC-E65AD20B7E7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2561-8406-4327-A305-7D1EA00B274A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C149401-F6CF-4E27-818F-7843F7B6BEDA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2C1B-4B7B-49A7-A4A3-1870CC4DABA4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E824B-DEBE-49BE-9FA1-696FEF891A6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AD6E-9EA1-453D-9D28-B59EA260FB56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FFCD-EAED-4370-B5F0-5C7297524CA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C440-DD87-47D0-A438-6AAE5311BF6C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D1AC8-4EC5-4D65-940D-96FC2224062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46B7-FAD5-47E7-8476-0183BE6E1770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CD50-9D12-44D4-9063-A6B33AB7490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DA46-248B-43D4-A6CC-A02E0D782FCD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67129-FB2F-4624-9431-4475013FA1A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B80A-7B5D-4517-BBD4-ACAEE6E20DB9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902F726-742E-4CBD-B26F-A745DD777C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FEF44D-6F05-4455-98EA-DD4B4F919222}" type="datetimeFigureOut">
              <a:rPr lang="pt-BR"/>
              <a:pPr>
                <a:defRPr/>
              </a:pPr>
              <a:t>12/03/2015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9130003E-97AC-49DE-A1E3-878BC16A09C1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escale.eng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363" y="476672"/>
            <a:ext cx="6808840" cy="374042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effectLst/>
              </a:rPr>
              <a:t>Recuperação e Reforço Estrutural com tecidos técnicos &amp; Impermeabilização para Ambientes Agressivos</a:t>
            </a:r>
            <a:endParaRPr lang="pt-BR" dirty="0"/>
          </a:p>
        </p:txBody>
      </p:sp>
      <p:sp>
        <p:nvSpPr>
          <p:cNvPr id="6147" name="Subtítulo 2"/>
          <p:cNvSpPr>
            <a:spLocks noGrp="1"/>
          </p:cNvSpPr>
          <p:nvPr>
            <p:ph type="subTitle" idx="1"/>
          </p:nvPr>
        </p:nvSpPr>
        <p:spPr>
          <a:xfrm>
            <a:off x="3059113" y="4724400"/>
            <a:ext cx="3497262" cy="1519238"/>
          </a:xfrm>
        </p:spPr>
        <p:txBody>
          <a:bodyPr/>
          <a:lstStyle/>
          <a:p>
            <a:pPr marR="0" algn="ctr"/>
            <a:r>
              <a:rPr lang="pt-BR" smtClean="0">
                <a:latin typeface="Arial" charset="0"/>
                <a:cs typeface="Arial" charset="0"/>
              </a:rPr>
              <a:t>ESCALE Engenharia</a:t>
            </a:r>
          </a:p>
          <a:p>
            <a:pPr marR="0" algn="ctr"/>
            <a:r>
              <a:rPr lang="pt-BR" smtClean="0">
                <a:latin typeface="Arial" charset="0"/>
                <a:cs typeface="Arial" charset="0"/>
              </a:rPr>
              <a:t>FEICON</a:t>
            </a:r>
          </a:p>
          <a:p>
            <a:pPr marR="0" algn="ctr"/>
            <a:r>
              <a:rPr lang="pt-BR" smtClean="0">
                <a:latin typeface="Arial" charset="0"/>
                <a:cs typeface="Arial" charset="0"/>
              </a:rPr>
              <a:t>(Março/2015</a:t>
            </a:r>
            <a:r>
              <a:rPr lang="pt-BR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4303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REFORÇO DE PILARETES DE ALVENARIA COM FIBRA DE VIDRO</a:t>
            </a:r>
            <a:endParaRPr lang="pt-B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555875"/>
            <a:ext cx="3290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age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859088"/>
            <a:ext cx="4319587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5) Injeção de Trincas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2500313"/>
            <a:ext cx="3929062" cy="199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600" dirty="0">
                <a:latin typeface="+mn-lt"/>
              </a:rPr>
              <a:t>Resina epóxi especial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600" dirty="0">
                <a:latin typeface="+mn-lt"/>
              </a:rPr>
              <a:t>Furos para </a:t>
            </a:r>
            <a:r>
              <a:rPr lang="pt-BR" sz="2600" dirty="0" err="1">
                <a:latin typeface="+mn-lt"/>
              </a:rPr>
              <a:t>injeção</a:t>
            </a:r>
            <a:endParaRPr lang="pt-BR" sz="2600" dirty="0">
              <a:latin typeface="+mn-lt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600" dirty="0">
                <a:latin typeface="+mn-lt"/>
              </a:rPr>
              <a:t>Injeção manual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600" dirty="0">
                <a:latin typeface="+mn-lt"/>
              </a:rPr>
              <a:t>Injeção sob pressão</a:t>
            </a:r>
          </a:p>
        </p:txBody>
      </p:sp>
      <p:pic>
        <p:nvPicPr>
          <p:cNvPr id="18436" name="Imagem 4" descr="DSC068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1928813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919162"/>
          </a:xfrm>
        </p:spPr>
        <p:txBody>
          <a:bodyPr/>
          <a:lstStyle/>
          <a:p>
            <a:r>
              <a:rPr lang="pt-BR" smtClean="0"/>
              <a:t>6) Recuperação do Concreto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141663"/>
            <a:ext cx="3606800" cy="2705100"/>
          </a:xfr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2938" y="2000250"/>
            <a:ext cx="6929437" cy="571500"/>
          </a:xfrm>
          <a:prstGeom prst="rect">
            <a:avLst/>
          </a:prstGeom>
        </p:spPr>
        <p:txBody>
          <a:bodyPr lIns="0" rIns="0" bIns="0" anchor="b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(mais de 2.000 m² de concreto recuperados)</a:t>
            </a:r>
            <a:endParaRPr lang="pt-BR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61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141663"/>
            <a:ext cx="48275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7)Reforço de Armadura</a:t>
            </a:r>
          </a:p>
        </p:txBody>
      </p:sp>
      <p:pic>
        <p:nvPicPr>
          <p:cNvPr id="20483" name="Espaço Reservado para Conteúdo 3" descr="2013-11-12 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3286125"/>
            <a:ext cx="5143500" cy="303212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42938" y="2071688"/>
            <a:ext cx="7215187" cy="500062"/>
          </a:xfrm>
          <a:prstGeom prst="rect">
            <a:avLst/>
          </a:prstGeom>
        </p:spPr>
        <p:txBody>
          <a:bodyPr lIns="0" rIns="0" bIns="0" anchor="b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(mais de 10.000 </a:t>
            </a:r>
            <a:r>
              <a:rPr lang="pt-BR" sz="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m²</a:t>
            </a:r>
            <a:r>
              <a:rPr lang="pt-BR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reforço em TFC aplicados)</a:t>
            </a:r>
            <a:endParaRPr lang="pt-BR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8) Proteção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642938" y="2214563"/>
            <a:ext cx="8229600" cy="1065212"/>
          </a:xfrm>
        </p:spPr>
        <p:txBody>
          <a:bodyPr/>
          <a:lstStyle/>
          <a:p>
            <a:r>
              <a:rPr lang="pt-BR" smtClean="0"/>
              <a:t>Proteção de pisos contra agentes agressivos;</a:t>
            </a:r>
          </a:p>
          <a:p>
            <a:r>
              <a:rPr lang="pt-BR" smtClean="0"/>
              <a:t>Proteção interna de tanques.</a:t>
            </a:r>
          </a:p>
          <a:p>
            <a:pPr>
              <a:buFont typeface="Wingdings 2" pitchFamily="18" charset="2"/>
              <a:buNone/>
            </a:pPr>
            <a:endParaRPr lang="pt-BR" smtClean="0"/>
          </a:p>
          <a:p>
            <a:pPr>
              <a:buFont typeface="Wingdings 2" pitchFamily="18" charset="2"/>
              <a:buNone/>
            </a:pPr>
            <a:endParaRPr lang="pt-BR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71500" y="4000500"/>
            <a:ext cx="8229600" cy="1643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600" dirty="0">
                <a:latin typeface="+mn-lt"/>
              </a:rPr>
              <a:t>Manta de fibra de vidro picada;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600" dirty="0">
                <a:latin typeface="+mn-lt"/>
              </a:rPr>
              <a:t>Resinas variadas, conforme os agentes agressivos;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sz="2600" dirty="0">
                <a:latin typeface="+mn-lt"/>
              </a:rPr>
              <a:t>Laminação manual com agente acelerador de pega.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pt-BR" sz="2600" dirty="0">
              <a:latin typeface="+mn-lt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pt-BR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Espaço Reservado para Conteúdo 3" descr="17 1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928813"/>
            <a:ext cx="3048000" cy="2286000"/>
          </a:xfrm>
        </p:spPr>
      </p:pic>
      <p:pic>
        <p:nvPicPr>
          <p:cNvPr id="22531" name="Imagem 4" descr="100_62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928813"/>
            <a:ext cx="36322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m 5" descr="0120_1411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85762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775" y="1143000"/>
            <a:ext cx="8229600" cy="704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9) Clientes e Parceiros</a:t>
            </a:r>
            <a:endParaRPr lang="pt-BR" dirty="0"/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143375"/>
          </a:xfrm>
        </p:spPr>
        <p:txBody>
          <a:bodyPr/>
          <a:lstStyle/>
          <a:p>
            <a:r>
              <a:rPr lang="pt-BR" smtClean="0"/>
              <a:t>Escritórios de projeto: ETCPL, A. D´AVILA, EGT, ENGETI, ANTRANIG, CELENGE, FRANÇA E ASSOC.</a:t>
            </a:r>
          </a:p>
          <a:p>
            <a:r>
              <a:rPr lang="pt-BR" smtClean="0"/>
              <a:t>Clientes: HSL, HIAE, SANTA CASA, HC, HSP.</a:t>
            </a:r>
          </a:p>
          <a:p>
            <a:r>
              <a:rPr lang="pt-BR" smtClean="0"/>
              <a:t>Empreiteiras: WTORRE, RACIONAL, GUEDES PINTO, MATEC, BUENO NETTO, CAMARGO CORRÊA, ODEBRECHT.</a:t>
            </a:r>
          </a:p>
          <a:p>
            <a:r>
              <a:rPr lang="pt-BR" smtClean="0"/>
              <a:t>Construtoras: TOLEDO FERRARI, TECNISA, CYRELA.</a:t>
            </a:r>
          </a:p>
          <a:p>
            <a:r>
              <a:rPr lang="pt-BR" smtClean="0"/>
              <a:t>Parceiro: FALCÃO BAUER.</a:t>
            </a:r>
          </a:p>
          <a:p>
            <a:r>
              <a:rPr lang="pt-BR" smtClean="0"/>
              <a:t>Revista: COMPOSITES.</a:t>
            </a:r>
          </a:p>
          <a:p>
            <a:pPr>
              <a:buFont typeface="Wingdings 2" pitchFamily="18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10) Contatos</a:t>
            </a:r>
            <a:endParaRPr lang="pt-BR" dirty="0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pt-BR" smtClean="0">
                <a:latin typeface="Arial" charset="0"/>
                <a:cs typeface="Arial" charset="0"/>
              </a:rPr>
              <a:t>Escale Engenharia e Comércio</a:t>
            </a:r>
          </a:p>
          <a:p>
            <a:pPr>
              <a:buFont typeface="Wingdings 2" pitchFamily="18" charset="2"/>
              <a:buNone/>
            </a:pPr>
            <a:r>
              <a:rPr lang="pt-BR" smtClean="0">
                <a:latin typeface="Arial" charset="0"/>
                <a:cs typeface="Arial" charset="0"/>
              </a:rPr>
              <a:t>Rua Tucuna, 667 – Perdizes – São Paulo – SP</a:t>
            </a:r>
          </a:p>
          <a:p>
            <a:pPr>
              <a:buFont typeface="Wingdings 2" pitchFamily="18" charset="2"/>
              <a:buNone/>
            </a:pPr>
            <a:r>
              <a:rPr lang="pt-BR" smtClean="0">
                <a:latin typeface="Arial" charset="0"/>
                <a:cs typeface="Arial" charset="0"/>
              </a:rPr>
              <a:t>(11) 4323-8667</a:t>
            </a:r>
          </a:p>
          <a:p>
            <a:pPr>
              <a:buFont typeface="Wingdings 2" pitchFamily="18" charset="2"/>
              <a:buNone/>
            </a:pPr>
            <a:r>
              <a:rPr lang="pt-BR" smtClean="0">
                <a:latin typeface="Arial" charset="0"/>
                <a:cs typeface="Arial" charset="0"/>
              </a:rPr>
              <a:t>(11) 997-251-814 (Engenheiro Edson)</a:t>
            </a:r>
          </a:p>
          <a:p>
            <a:pPr>
              <a:buFont typeface="Wingdings 2" pitchFamily="18" charset="2"/>
              <a:buNone/>
            </a:pPr>
            <a:r>
              <a:rPr lang="pt-BR" smtClean="0">
                <a:latin typeface="Arial" charset="0"/>
                <a:cs typeface="Arial" charset="0"/>
              </a:rPr>
              <a:t>(11) 947-386-204 (Engenheiro Renato)</a:t>
            </a:r>
          </a:p>
          <a:p>
            <a:pPr>
              <a:buFont typeface="Wingdings 2" pitchFamily="18" charset="2"/>
              <a:buNone/>
            </a:pPr>
            <a:r>
              <a:rPr lang="pt-BR" smtClean="0">
                <a:latin typeface="Arial" charset="0"/>
                <a:cs typeface="Arial" charset="0"/>
                <a:hlinkClick r:id="rId2"/>
              </a:rPr>
              <a:t>www.escale.eng.br</a:t>
            </a:r>
            <a:endParaRPr lang="pt-BR" smtClean="0">
              <a:latin typeface="Arial" charset="0"/>
              <a:cs typeface="Arial" charset="0"/>
            </a:endParaRPr>
          </a:p>
          <a:p>
            <a:endParaRPr lang="pt-BR" smtClean="0">
              <a:latin typeface="Arial" charset="0"/>
              <a:cs typeface="Arial" charset="0"/>
            </a:endParaRPr>
          </a:p>
          <a:p>
            <a:endParaRPr lang="pt-BR" smtClean="0">
              <a:latin typeface="Arial" charset="0"/>
              <a:cs typeface="Arial" charset="0"/>
            </a:endParaRPr>
          </a:p>
        </p:txBody>
      </p:sp>
      <p:pic>
        <p:nvPicPr>
          <p:cNvPr id="24580" name="Imagem 3" descr="LOGO_CABECALH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429125"/>
            <a:ext cx="349091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agem 4" descr="TEI&amp;TCC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857750"/>
            <a:ext cx="24971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3286125"/>
          </a:xfrm>
        </p:spPr>
        <p:txBody>
          <a:bodyPr/>
          <a:lstStyle/>
          <a:p>
            <a:pPr algn="ctr"/>
            <a:r>
              <a:rPr lang="pt-BR" smtClean="0"/>
              <a:t>OBRIGADO!</a:t>
            </a:r>
            <a:br>
              <a:rPr lang="pt-BR" smtClean="0"/>
            </a:br>
            <a:r>
              <a:rPr lang="pt-BR" smtClean="0"/>
              <a:t>Agradecemos a revista COMPOSITES e a todos os participantes.</a:t>
            </a:r>
          </a:p>
        </p:txBody>
      </p:sp>
      <p:pic>
        <p:nvPicPr>
          <p:cNvPr id="25603" name="Imagem 2" descr="LOGO_CABECALHO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357688"/>
            <a:ext cx="34925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2214563"/>
            <a:ext cx="8229600" cy="3714750"/>
          </a:xfrm>
        </p:spPr>
        <p:txBody>
          <a:bodyPr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Sistema de Reforço ESCALE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Mapeamento de Patologias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Projeto de Recuperação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Projeto de Reforço com TFC e TFV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endParaRPr lang="pt-BR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Injeção de Trincas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Recuperação do Concreto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Reforço de Armadura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Proteção de Pisos e Tanques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Clientes e Parceiros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t-BR" dirty="0" smtClean="0"/>
              <a:t>Contatos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642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1) Sistema de Reforço ESCALE</a:t>
            </a:r>
            <a:endParaRPr lang="pt-BR" dirty="0"/>
          </a:p>
        </p:txBody>
      </p:sp>
      <p:pic>
        <p:nvPicPr>
          <p:cNvPr id="9219" name="Picture 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714500"/>
            <a:ext cx="3552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m 4" descr="TEI&amp;TCC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500563"/>
            <a:ext cx="2511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ítulo 1"/>
          <p:cNvSpPr txBox="1">
            <a:spLocks/>
          </p:cNvSpPr>
          <p:nvPr/>
        </p:nvSpPr>
        <p:spPr bwMode="auto">
          <a:xfrm>
            <a:off x="5719763" y="5891213"/>
            <a:ext cx="32400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latin typeface="Calibri" pitchFamily="34" charset="0"/>
              </a:rPr>
              <a:t>TRIEPOX</a:t>
            </a:r>
          </a:p>
        </p:txBody>
      </p:sp>
      <p:sp>
        <p:nvSpPr>
          <p:cNvPr id="9222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714500"/>
            <a:ext cx="4500562" cy="471487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Tecido de Fibra de Carbono Estrutural Unidirecional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Resistência a tração do compósito (TFC + epóxi)= 3500 MPa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Módulo de elasticidade do tecido= 266 GPa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Módulo de elasticidade do compósito= 125 GPa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Espessura do Tecido= 0,172 mm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Espessura do Compósito (1 camada) = 0,38 mm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smtClean="0">
                <a:latin typeface="Arial" charset="0"/>
                <a:cs typeface="Arial" charset="0"/>
              </a:rPr>
              <a:t>Resina Epóxi: pega normal, pega rápida e pega lenta</a:t>
            </a:r>
            <a:endParaRPr lang="en-US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581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2) Mapeamento de Patologias</a:t>
            </a:r>
            <a:endParaRPr lang="pt-BR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2000250"/>
            <a:ext cx="6500812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276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PATOLOGIAS: causas físicas e químicas</a:t>
            </a:r>
            <a:endParaRPr lang="pt-BR" dirty="0"/>
          </a:p>
        </p:txBody>
      </p:sp>
      <p:pic>
        <p:nvPicPr>
          <p:cNvPr id="12291" name="Espaço Reservado para Conteúdo 3" descr="cais 0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286000"/>
            <a:ext cx="5853113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3) Projeto de recuperação e reforço</a:t>
            </a:r>
            <a:endParaRPr lang="pt-BR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785938"/>
            <a:ext cx="671512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4) Projeto de Reforço com TFC</a:t>
            </a:r>
            <a:endParaRPr lang="pt-BR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071688"/>
            <a:ext cx="6786562" cy="4543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214437"/>
          </a:xfrm>
        </p:spPr>
        <p:txBody>
          <a:bodyPr/>
          <a:lstStyle/>
          <a:p>
            <a:r>
              <a:rPr lang="pt-BR" sz="4500" smtClean="0"/>
              <a:t>REFORÇO DE ABERTURAS EM VIGAS DE CONCRETO ARMADO</a:t>
            </a:r>
          </a:p>
        </p:txBody>
      </p:sp>
      <p:pic>
        <p:nvPicPr>
          <p:cNvPr id="15363" name="Espaço Reservado para Conteúdo 3" descr="hospital_santa_isabel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643188"/>
            <a:ext cx="5267325" cy="3557587"/>
          </a:xfrm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420938"/>
            <a:ext cx="3036888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2870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REFORÇO COM LÂMINAS DE CARBONO EMBUTIDAS NO CONCRETO (</a:t>
            </a:r>
            <a:r>
              <a:rPr lang="pt-BR" dirty="0" err="1" smtClean="0"/>
              <a:t>Near</a:t>
            </a:r>
            <a:r>
              <a:rPr lang="pt-BR" dirty="0" smtClean="0"/>
              <a:t> </a:t>
            </a:r>
            <a:r>
              <a:rPr lang="pt-BR" dirty="0" err="1" smtClean="0"/>
              <a:t>Surface</a:t>
            </a:r>
            <a:r>
              <a:rPr lang="pt-BR" dirty="0" smtClean="0"/>
              <a:t> </a:t>
            </a:r>
            <a:r>
              <a:rPr lang="pt-BR" dirty="0" err="1" smtClean="0"/>
              <a:t>Mounted</a:t>
            </a:r>
            <a:r>
              <a:rPr lang="pt-BR" dirty="0" smtClean="0"/>
              <a:t> - NSM)</a:t>
            </a:r>
            <a:endParaRPr lang="pt-BR" dirty="0"/>
          </a:p>
        </p:txBody>
      </p:sp>
      <p:pic>
        <p:nvPicPr>
          <p:cNvPr id="16387" name="Picture 6" descr="D:\Negativo 2784\F100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05263"/>
            <a:ext cx="35464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Espaço Reservado para Conteúdo 3" descr="linha_amarela_LAMS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4005263"/>
            <a:ext cx="3692525" cy="247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</TotalTime>
  <Words>382</Words>
  <Application>Microsoft Office PowerPoint</Application>
  <PresentationFormat>Apresentação na tela (4:3)</PresentationFormat>
  <Paragraphs>64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Fluxo</vt:lpstr>
      <vt:lpstr>Recuperação e Reforço Estrutural com tecidos técnicos &amp; Impermeabilização para Ambientes Agressivos</vt:lpstr>
      <vt:lpstr>CONTEÚDO</vt:lpstr>
      <vt:lpstr>1) Sistema de Reforço ESCALE</vt:lpstr>
      <vt:lpstr>2) Mapeamento de Patologias</vt:lpstr>
      <vt:lpstr>PATOLOGIAS: causas físicas e químicas</vt:lpstr>
      <vt:lpstr>3) Projeto de recuperação e reforço</vt:lpstr>
      <vt:lpstr>4) Projeto de Reforço com TFC</vt:lpstr>
      <vt:lpstr>REFORÇO DE ABERTURAS EM VIGAS DE CONCRETO ARMADO</vt:lpstr>
      <vt:lpstr>REFORÇO COM LÂMINAS DE CARBONO EMBUTIDAS NO CONCRETO (Near Surface Mounted - NSM)</vt:lpstr>
      <vt:lpstr>REFORÇO DE PILARETES DE ALVENARIA COM FIBRA DE VIDRO</vt:lpstr>
      <vt:lpstr>5) Injeção de Trincas</vt:lpstr>
      <vt:lpstr>6) Recuperação do Concreto</vt:lpstr>
      <vt:lpstr>7)Reforço de Armadura</vt:lpstr>
      <vt:lpstr>8) Proteção</vt:lpstr>
      <vt:lpstr>Slide 15</vt:lpstr>
      <vt:lpstr>9) Clientes e Parceiros</vt:lpstr>
      <vt:lpstr>10) Contatos</vt:lpstr>
      <vt:lpstr>OBRIGADO! Agradecemos a revista COMPOSITES e a todos os participantes.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Recuperação, Reforço e Proteção de Estruturas de Concreto</dc:title>
  <dc:creator>Edson</dc:creator>
  <cp:lastModifiedBy>hoff02</cp:lastModifiedBy>
  <cp:revision>56</cp:revision>
  <dcterms:created xsi:type="dcterms:W3CDTF">2014-12-21T20:07:49Z</dcterms:created>
  <dcterms:modified xsi:type="dcterms:W3CDTF">2015-03-12T11:59:14Z</dcterms:modified>
</cp:coreProperties>
</file>